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3"/>
  </p:sldMasterIdLst>
  <p:notesMasterIdLst>
    <p:notesMasterId r:id="rId5"/>
  </p:notesMasterIdLst>
  <p:handoutMasterIdLst>
    <p:handoutMasterId r:id="rId57"/>
  </p:handoutMasterIdLst>
  <p:sldIdLst>
    <p:sldId id="317" r:id="rId4"/>
    <p:sldId id="258" r:id="rId6"/>
    <p:sldId id="259" r:id="rId7"/>
    <p:sldId id="437" r:id="rId8"/>
    <p:sldId id="383" r:id="rId9"/>
    <p:sldId id="458" r:id="rId10"/>
    <p:sldId id="459" r:id="rId11"/>
    <p:sldId id="575" r:id="rId12"/>
    <p:sldId id="543" r:id="rId13"/>
    <p:sldId id="509" r:id="rId14"/>
    <p:sldId id="576" r:id="rId15"/>
    <p:sldId id="461" r:id="rId16"/>
    <p:sldId id="462" r:id="rId17"/>
    <p:sldId id="463" r:id="rId18"/>
    <p:sldId id="465" r:id="rId19"/>
    <p:sldId id="578" r:id="rId20"/>
    <p:sldId id="577" r:id="rId21"/>
    <p:sldId id="542" r:id="rId22"/>
    <p:sldId id="580" r:id="rId23"/>
    <p:sldId id="581" r:id="rId24"/>
    <p:sldId id="582" r:id="rId25"/>
    <p:sldId id="466" r:id="rId26"/>
    <p:sldId id="583" r:id="rId27"/>
    <p:sldId id="584" r:id="rId28"/>
    <p:sldId id="586" r:id="rId29"/>
    <p:sldId id="587" r:id="rId30"/>
    <p:sldId id="588" r:id="rId31"/>
    <p:sldId id="590" r:id="rId32"/>
    <p:sldId id="585" r:id="rId33"/>
    <p:sldId id="589" r:id="rId34"/>
    <p:sldId id="478" r:id="rId35"/>
    <p:sldId id="485" r:id="rId36"/>
    <p:sldId id="619" r:id="rId37"/>
    <p:sldId id="486" r:id="rId38"/>
    <p:sldId id="487" r:id="rId39"/>
    <p:sldId id="488" r:id="rId40"/>
    <p:sldId id="489" r:id="rId41"/>
    <p:sldId id="490" r:id="rId42"/>
    <p:sldId id="491" r:id="rId43"/>
    <p:sldId id="492" r:id="rId44"/>
    <p:sldId id="493" r:id="rId45"/>
    <p:sldId id="499" r:id="rId46"/>
    <p:sldId id="544" r:id="rId47"/>
    <p:sldId id="471" r:id="rId48"/>
    <p:sldId id="472" r:id="rId49"/>
    <p:sldId id="473" r:id="rId50"/>
    <p:sldId id="474" r:id="rId51"/>
    <p:sldId id="591" r:id="rId52"/>
    <p:sldId id="592" r:id="rId53"/>
    <p:sldId id="593" r:id="rId54"/>
    <p:sldId id="505" r:id="rId55"/>
    <p:sldId id="427"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688"/>
    <a:srgbClr val="F6F6F6"/>
    <a:srgbClr val="00A3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0" autoAdjust="0"/>
    <p:restoredTop sz="94660"/>
  </p:normalViewPr>
  <p:slideViewPr>
    <p:cSldViewPr snapToGrid="0">
      <p:cViewPr varScale="1">
        <p:scale>
          <a:sx n="90" d="100"/>
          <a:sy n="90" d="100"/>
        </p:scale>
        <p:origin x="110" y="19"/>
      </p:cViewPr>
      <p:guideLst>
        <p:guide orient="horz" pos="2013"/>
        <p:guide pos="3839"/>
      </p:guideLst>
    </p:cSldViewPr>
  </p:slideViewPr>
  <p:notesTextViewPr>
    <p:cViewPr>
      <p:scale>
        <a:sx n="1" d="1"/>
        <a:sy n="1" d="1"/>
      </p:scale>
      <p:origin x="0" y="0"/>
    </p:cViewPr>
  </p:notesTextViewPr>
  <p:sorterViewPr>
    <p:cViewPr>
      <p:scale>
        <a:sx n="25" d="100"/>
        <a:sy n="25"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23.xml"/><Relationship Id="rId60" Type="http://schemas.openxmlformats.org/officeDocument/2006/relationships/tableStyles" Target="tableStyles.xml"/><Relationship Id="rId6" Type="http://schemas.openxmlformats.org/officeDocument/2006/relationships/slide" Target="slides/slide2.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7" Type="http://schemas.openxmlformats.org/officeDocument/2006/relationships/theme" Target="../theme/theme2.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0" Type="http://schemas.openxmlformats.org/officeDocument/2006/relationships/slideLayout" Target="../slideLayouts/slideLayout46.xml"/><Relationship Id="rId2" Type="http://schemas.openxmlformats.org/officeDocument/2006/relationships/slideLayout" Target="../slideLayouts/slideLayout28.xml"/><Relationship Id="rId19" Type="http://schemas.openxmlformats.org/officeDocument/2006/relationships/slideLayout" Target="../slideLayouts/slideLayout45.xml"/><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3" Type="http://schemas.openxmlformats.org/officeDocument/2006/relationships/notesSlide" Target="../notesSlides/notesSlide22.xml"/><Relationship Id="rId12" Type="http://schemas.openxmlformats.org/officeDocument/2006/relationships/slideLayout" Target="../slideLayouts/slideLayout34.xml"/><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5.xml"/><Relationship Id="rId2" Type="http://schemas.openxmlformats.org/officeDocument/2006/relationships/tags" Target="../tags/tag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9525"/>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2117641" y="3827533"/>
            <a:ext cx="7719524" cy="643890"/>
          </a:xfrm>
          <a:prstGeom prst="rect">
            <a:avLst/>
          </a:prstGeom>
          <a:noFill/>
        </p:spPr>
        <p:txBody>
          <a:bodyPr wrap="square" lIns="91412" tIns="45706" rIns="91412" bIns="45706" rtlCol="0">
            <a:spAutoFit/>
          </a:bodyPr>
          <a:lstStyle/>
          <a:p>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总体设计、</a:t>
            </a:r>
            <a:r>
              <a:rPr lang="zh-CN" altLang="en-US"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详细</a:t>
            </a:r>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设计汇报</a:t>
            </a:r>
            <a:endPar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endParaRPr>
          </a:p>
        </p:txBody>
      </p:sp>
      <p:sp>
        <p:nvSpPr>
          <p:cNvPr id="7" name="文本框 5"/>
          <p:cNvSpPr txBox="1"/>
          <p:nvPr/>
        </p:nvSpPr>
        <p:spPr>
          <a:xfrm>
            <a:off x="3114260"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
        <p:nvSpPr>
          <p:cNvPr id="17" name="原创设计师QQ598969553                 _16"/>
          <p:cNvSpPr txBox="1"/>
          <p:nvPr/>
        </p:nvSpPr>
        <p:spPr>
          <a:xfrm>
            <a:off x="1207770" y="1912620"/>
            <a:ext cx="8996045" cy="1915160"/>
          </a:xfrm>
          <a:prstGeom prst="rect">
            <a:avLst/>
          </a:prstGeom>
          <a:noFill/>
          <a:effectLst/>
        </p:spPr>
        <p:txBody>
          <a:bodyPr wrap="square" lIns="68580" tIns="34290" rIns="68580" bIns="34290" rtlCol="0">
            <a:spAutoFit/>
          </a:bodyPr>
          <a:lstStyle/>
          <a:p>
            <a:pPr>
              <a:lnSpc>
                <a:spcPct val="150000"/>
              </a:lnSpc>
            </a:pPr>
            <a:r>
              <a:rPr lang="zh-CN" altLang="en-US" sz="8000" dirty="0">
                <a:solidFill>
                  <a:schemeClr val="tx1">
                    <a:lumMod val="75000"/>
                    <a:lumOff val="25000"/>
                  </a:schemeClr>
                </a:solidFill>
                <a:latin typeface="Agency FB" panose="020B0503020202020204" pitchFamily="34" charset="0"/>
                <a:ea typeface="微软雅黑" panose="020B0503020204020204" pitchFamily="34" charset="-122"/>
              </a:rPr>
              <a:t>《城院生态圈》</a:t>
            </a:r>
            <a:endParaRPr lang="zh-CN" altLang="en-US" sz="8000" dirty="0">
              <a:solidFill>
                <a:schemeClr val="tx1">
                  <a:lumMod val="75000"/>
                  <a:lumOff val="25000"/>
                </a:schemeClr>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1635125"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业务流图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descr="ec9153e1d1e7f6e8169f01c03891632"/>
          <p:cNvPicPr>
            <a:picLocks noChangeAspect="1"/>
          </p:cNvPicPr>
          <p:nvPr/>
        </p:nvPicPr>
        <p:blipFill>
          <a:blip r:embed="rId1"/>
          <a:stretch>
            <a:fillRect/>
          </a:stretch>
        </p:blipFill>
        <p:spPr>
          <a:xfrm>
            <a:off x="3785870" y="1346200"/>
            <a:ext cx="7926705" cy="4445635"/>
          </a:xfrm>
          <a:prstGeom prst="rect">
            <a:avLst/>
          </a:prstGeom>
        </p:spPr>
      </p:pic>
      <p:sp>
        <p:nvSpPr>
          <p:cNvPr id="156" name="文本框 155"/>
          <p:cNvSpPr txBox="1"/>
          <p:nvPr/>
        </p:nvSpPr>
        <p:spPr>
          <a:xfrm>
            <a:off x="172720" y="2121535"/>
            <a:ext cx="3472815" cy="3046095"/>
          </a:xfrm>
          <a:prstGeom prst="rect">
            <a:avLst/>
          </a:prstGeom>
          <a:noFill/>
          <a:ln w="9525">
            <a:noFill/>
          </a:ln>
        </p:spPr>
        <p:txBody>
          <a:bodyPr wrap="square">
            <a:spAutoFit/>
          </a:bodyPr>
          <a:p>
            <a:pPr indent="0" algn="l"/>
            <a:r>
              <a:rPr lang="en-US" altLang="zh-CN" sz="1600" b="1">
                <a:solidFill>
                  <a:schemeClr val="accent2">
                    <a:lumMod val="75000"/>
                  </a:schemeClr>
                </a:solidFill>
                <a:ea typeface="宋体" panose="02010600030101010101" pitchFamily="2" charset="-122"/>
              </a:rPr>
              <a:t>        </a:t>
            </a:r>
            <a:r>
              <a:rPr lang="zh-CN" sz="1600" b="1">
                <a:solidFill>
                  <a:schemeClr val="accent2">
                    <a:lumMod val="75000"/>
                  </a:schemeClr>
                </a:solidFill>
                <a:ea typeface="宋体" panose="02010600030101010101" pitchFamily="2" charset="-122"/>
              </a:rPr>
              <a:t>如图所示，是本软件基本的一个业务流图，用户在注册或者登陆之后可以进入到主界面，若不注册，则只能进入到主界面进行浏览功能，其他功能都不能进行。登陆若非管理员账号，就可以使用论坛功能、动物城友会功能、动植物科普功能、通知和私信功能、我的信息查看功能等。若为管理员账号，则除了使用基本功能外，还能使用异常帖子审核、城友会活动审核、科普信息审核、被举报帖子以及用户审核、封禁等功能。</a:t>
            </a:r>
            <a:endParaRPr lang="zh-CN" altLang="en-US" sz="1600"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IPO</a:t>
              </a:r>
              <a:r>
                <a:rPr lang="zh-CN" altLang="en-US" sz="2400" kern="0" dirty="0">
                  <a:solidFill>
                    <a:schemeClr val="accent1"/>
                  </a:solidFill>
                  <a:latin typeface="微软雅黑" panose="020B0503020204020204" pitchFamily="34" charset="-122"/>
                  <a:ea typeface="微软雅黑" panose="020B0503020204020204" pitchFamily="34" charset="-122"/>
                </a:rPr>
                <a:t>表</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2628265" y="1637665"/>
            <a:ext cx="5695950" cy="3876675"/>
          </a:xfrm>
          <a:prstGeom prst="rect">
            <a:avLst/>
          </a:prstGeom>
        </p:spPr>
      </p:pic>
      <p:pic>
        <p:nvPicPr>
          <p:cNvPr id="13" name="图片 12"/>
          <p:cNvPicPr>
            <a:picLocks noChangeAspect="1"/>
          </p:cNvPicPr>
          <p:nvPr/>
        </p:nvPicPr>
        <p:blipFill>
          <a:blip r:embed="rId2"/>
          <a:stretch>
            <a:fillRect/>
          </a:stretch>
        </p:blipFill>
        <p:spPr>
          <a:xfrm>
            <a:off x="2752090" y="1713865"/>
            <a:ext cx="5667375" cy="3800475"/>
          </a:xfrm>
          <a:prstGeom prst="rect">
            <a:avLst/>
          </a:prstGeom>
        </p:spPr>
      </p:pic>
      <p:pic>
        <p:nvPicPr>
          <p:cNvPr id="14" name="图片 13"/>
          <p:cNvPicPr>
            <a:picLocks noChangeAspect="1"/>
          </p:cNvPicPr>
          <p:nvPr/>
        </p:nvPicPr>
        <p:blipFill>
          <a:blip r:embed="rId3"/>
          <a:stretch>
            <a:fillRect/>
          </a:stretch>
        </p:blipFill>
        <p:spPr>
          <a:xfrm>
            <a:off x="2661920" y="1637665"/>
            <a:ext cx="584835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562860"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用户界面流程图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用户首先进入主界面，不登录即可查看动植物科普、论坛帖子、动物城友会等信息。但是如果要进一步操作，例如评论就会弹出登录界面。登录后即可使用完整功能。</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8" name="图片 7" descr="用户流程图"/>
          <p:cNvPicPr>
            <a:picLocks noChangeAspect="1"/>
          </p:cNvPicPr>
          <p:nvPr/>
        </p:nvPicPr>
        <p:blipFill>
          <a:blip r:embed="rId1"/>
          <a:stretch>
            <a:fillRect/>
          </a:stretch>
        </p:blipFill>
        <p:spPr>
          <a:xfrm>
            <a:off x="6046470" y="519430"/>
            <a:ext cx="5276850" cy="5267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H="1" flipV="1">
            <a:off x="171450" y="5057140"/>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025590" y="5886454"/>
            <a:ext cx="0" cy="619125"/>
          </a:xfrm>
          <a:prstGeom prst="line">
            <a:avLst/>
          </a:prstGeom>
          <a:ln>
            <a:solidFill>
              <a:schemeClr val="bg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登录系统流程图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16560" y="2286635"/>
            <a:ext cx="5238750" cy="2546985"/>
          </a:xfrm>
          <a:prstGeom prst="rect">
            <a:avLst/>
          </a:prstGeom>
        </p:spPr>
        <p:txBody>
          <a:bodyPr lIns="91424" tIns="45713" rIns="91424" bIns="45713" anchor="ctr">
            <a:noAutofit/>
          </a:bodyPr>
          <a:lstStyle/>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sz="2000" dirty="0">
                <a:solidFill>
                  <a:schemeClr val="tx1">
                    <a:lumMod val="65000"/>
                    <a:lumOff val="35000"/>
                  </a:schemeClr>
                </a:solidFill>
                <a:latin typeface="微软雅黑" panose="020B0503020204020204" pitchFamily="34" charset="-122"/>
                <a:ea typeface="微软雅黑" panose="020B0503020204020204" pitchFamily="34" charset="-122"/>
              </a:rPr>
              <a:t>用户进入登录界面，登陆界面可以输入账号密码、注册、忘记密码，用户输入账号密码，首先检测账号是否存在，若不存在，则引导用户进行注册。其次检测账号密码是否正确，若不正确，则引导用户进入忘记密码找回密码。最后检测是否为管理员，是则进入管理员界面，否则进入用户界面。</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cxnSp>
        <p:nvCxnSpPr>
          <p:cNvPr id="3" name="Straight Connector 41"/>
          <p:cNvCxnSpPr/>
          <p:nvPr/>
        </p:nvCxnSpPr>
        <p:spPr>
          <a:xfrm flipH="1" flipV="1">
            <a:off x="2562860" y="1895475"/>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2" name="图片 1" descr="登录界面流程图"/>
          <p:cNvPicPr>
            <a:picLocks noChangeAspect="1"/>
          </p:cNvPicPr>
          <p:nvPr/>
        </p:nvPicPr>
        <p:blipFill>
          <a:blip r:embed="rId1"/>
          <a:stretch>
            <a:fillRect/>
          </a:stretch>
        </p:blipFill>
        <p:spPr>
          <a:xfrm>
            <a:off x="6092825" y="339725"/>
            <a:ext cx="5276850" cy="6238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par>
                                <p:cTn id="11" presetID="22" presetClass="entr" presetSubtype="4" fill="hold" nodeType="withEffect">
                                  <p:stCondLst>
                                    <p:cond delay="600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nodeType="withEffect">
                                  <p:stCondLst>
                                    <p:cond delay="800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4" fill="hold" nodeType="withEffect">
                                  <p:stCondLst>
                                    <p:cond delay="600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745105"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0" y="145669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管理员界面流程图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rPr>
              <a:t>管理员登录后，首先进入主界面，管理员界面提供了用户界面的基本功能，同时也有审核功能，分别为科普信息上传的审核功能和城友会活动的审核功能。审核后信息即可更新。</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程序图"/>
          <p:cNvPicPr>
            <a:picLocks noChangeAspect="1"/>
          </p:cNvPicPr>
          <p:nvPr/>
        </p:nvPicPr>
        <p:blipFill>
          <a:blip r:embed="rId1"/>
          <a:stretch>
            <a:fillRect/>
          </a:stretch>
        </p:blipFill>
        <p:spPr>
          <a:xfrm>
            <a:off x="5357495" y="664210"/>
            <a:ext cx="6718935" cy="533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3"/>
          <p:cNvSpPr txBox="1"/>
          <p:nvPr/>
        </p:nvSpPr>
        <p:spPr>
          <a:xfrm>
            <a:off x="1259840" y="184150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状态图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软件体系总体功能</a:t>
              </a:r>
              <a:r>
                <a:rPr lang="en-US" altLang="zh-CN" sz="2400" dirty="0">
                  <a:solidFill>
                    <a:schemeClr val="accent1"/>
                  </a:solidFill>
                  <a:latin typeface="微软雅黑" panose="020B0503020204020204" pitchFamily="34" charset="-122"/>
                  <a:ea typeface="微软雅黑" panose="020B0503020204020204" pitchFamily="34" charset="-122"/>
                  <a:sym typeface="+mn-ea"/>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对象结构</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程序状态图"/>
          <p:cNvPicPr>
            <a:picLocks noChangeAspect="1"/>
          </p:cNvPicPr>
          <p:nvPr/>
        </p:nvPicPr>
        <p:blipFill>
          <a:blip r:embed="rId1"/>
          <a:stretch>
            <a:fillRect/>
          </a:stretch>
        </p:blipFill>
        <p:spPr>
          <a:xfrm>
            <a:off x="5869305" y="-76835"/>
            <a:ext cx="5723255" cy="6858000"/>
          </a:xfrm>
          <a:prstGeom prst="rect">
            <a:avLst/>
          </a:prstGeom>
        </p:spPr>
      </p:pic>
      <p:sp>
        <p:nvSpPr>
          <p:cNvPr id="61" name="Title 13"/>
          <p:cNvSpPr txBox="1"/>
          <p:nvPr/>
        </p:nvSpPr>
        <p:spPr>
          <a:xfrm>
            <a:off x="406400" y="2567940"/>
            <a:ext cx="4951095" cy="2150745"/>
          </a:xfrm>
          <a:prstGeom prst="rect">
            <a:avLst/>
          </a:prstGeom>
        </p:spPr>
        <p:txBody>
          <a:bodyPr lIns="91424" tIns="45713" rIns="91424" bIns="45713" anchor="ctr">
            <a:noAutofit/>
          </a:bodyPr>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2000" dirty="0">
                <a:solidFill>
                  <a:schemeClr val="tx1">
                    <a:lumMod val="65000"/>
                    <a:lumOff val="35000"/>
                  </a:schemeClr>
                </a:solidFill>
                <a:latin typeface="微软雅黑" panose="020B0503020204020204" pitchFamily="34" charset="-122"/>
                <a:ea typeface="微软雅黑" panose="020B0503020204020204" pitchFamily="34" charset="-122"/>
              </a:rPr>
              <a:t>浏览主界面不需要登录，但是一旦用户想要进行评论、点赞等操作就会提示登陆，拒绝登陆就继续浏览主界面。输入账号密码后系统会核对，没有则提示注册并且更新数据库。登入后使用发帖、评论等功能也会更新数据库。</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测试计划与用户手册</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4642485" y="3199765"/>
            <a:ext cx="2907030"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此处通过文件展示</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详细设计报告简述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394495" cy="529590"/>
            <a:chOff x="1873" y="424"/>
            <a:chExt cx="2940"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829" cy="723"/>
            </a:xfrm>
            <a:prstGeom prst="rect">
              <a:avLst/>
            </a:prstGeom>
          </p:spPr>
          <p:txBody>
            <a:bodyPr wrap="square" lIns="91400" tIns="45699" rIns="91400" bIns="45699">
              <a:spAutoFit/>
            </a:bodyPr>
            <a:p>
              <a:pPr lvl="0" defTabSz="914400">
                <a:defRPr/>
              </a:pPr>
              <a:r>
                <a:rPr sz="2400" kern="0" dirty="0">
                  <a:solidFill>
                    <a:schemeClr val="accent1"/>
                  </a:solidFill>
                  <a:latin typeface="微软雅黑" panose="020B0503020204020204" pitchFamily="34" charset="-122"/>
                  <a:ea typeface="微软雅黑" panose="020B0503020204020204" pitchFamily="34" charset="-122"/>
                </a:rPr>
                <a:t>软件配置项级设计决策</a:t>
              </a:r>
              <a:endParaRPr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96130" y="2526665"/>
            <a:ext cx="3266336"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用户接口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792470" y="2526665"/>
            <a:ext cx="607695" cy="1567180"/>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内</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部</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接</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396240" y="3105150"/>
            <a:ext cx="5109210" cy="1198880"/>
          </a:xfrm>
          <a:prstGeom prst="rect">
            <a:avLst/>
          </a:prstGeom>
          <a:noFill/>
          <a:ln w="9525">
            <a:noFill/>
          </a:ln>
        </p:spPr>
        <p:txBody>
          <a:bodyPr wrap="square">
            <a:spAutoFit/>
          </a:bodyPr>
          <a:p>
            <a:pPr indent="266700"/>
            <a:r>
              <a:rPr b="0">
                <a:solidFill>
                  <a:schemeClr val="accent1"/>
                </a:solidFill>
                <a:effectLst>
                  <a:outerShdw blurRad="38100" dist="25400" dir="5400000" algn="ctr" rotWithShape="0">
                    <a:srgbClr val="6E747A">
                      <a:alpha val="43000"/>
                    </a:srgbClr>
                  </a:outerShdw>
                </a:effectLst>
              </a:rPr>
              <a:t>1. 弹窗显示标准(自动登录等)</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2. 屏幕布局自适应手机窗口大小</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3. 将要采用的图形用户界面（GUI）标准</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4.界面的各种功能按钮 </a:t>
            </a:r>
            <a:endParaRPr b="0">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6536055" y="469265"/>
            <a:ext cx="4156075" cy="6174105"/>
          </a:xfrm>
          <a:prstGeom prst="rect">
            <a:avLst/>
          </a:prstGeom>
        </p:spPr>
      </p:pic>
      <p:cxnSp>
        <p:nvCxnSpPr>
          <p:cNvPr id="8" name="Straight Connector 37"/>
          <p:cNvCxnSpPr/>
          <p:nvPr/>
        </p:nvCxnSpPr>
        <p:spPr>
          <a:xfrm>
            <a:off x="3145155" y="4517390"/>
            <a:ext cx="1886585" cy="317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16" name="Straight Connector 37"/>
          <p:cNvCxnSpPr/>
          <p:nvPr/>
        </p:nvCxnSpPr>
        <p:spPr>
          <a:xfrm>
            <a:off x="5020945" y="3389630"/>
            <a:ext cx="10795" cy="113093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6" name="Straight Connector 37"/>
          <p:cNvCxnSpPr/>
          <p:nvPr/>
        </p:nvCxnSpPr>
        <p:spPr>
          <a:xfrm flipH="1">
            <a:off x="249555" y="2407285"/>
            <a:ext cx="1068070" cy="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9" name="Straight Connector 37"/>
          <p:cNvCxnSpPr/>
          <p:nvPr/>
        </p:nvCxnSpPr>
        <p:spPr>
          <a:xfrm flipV="1">
            <a:off x="249555" y="2399030"/>
            <a:ext cx="0" cy="122555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764030" y="1189990"/>
            <a:ext cx="288607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2" name="表格 1"/>
          <p:cNvGraphicFramePr/>
          <p:nvPr>
            <p:custDataLst>
              <p:tags r:id="rId1"/>
            </p:custDataLst>
          </p:nvPr>
        </p:nvGraphicFramePr>
        <p:xfrm>
          <a:off x="658495" y="1756410"/>
          <a:ext cx="5097145" cy="3934460"/>
        </p:xfrm>
        <a:graphic>
          <a:graphicData uri="http://schemas.openxmlformats.org/drawingml/2006/table">
            <a:tbl>
              <a:tblPr firstRow="1" bandRow="1">
                <a:tableStyleId>{69CF1AB2-1976-4502-BF36-3FF5EA218861}</a:tableStyleId>
              </a:tblPr>
              <a:tblGrid>
                <a:gridCol w="1181735"/>
                <a:gridCol w="3915410"/>
              </a:tblGrid>
              <a:tr h="258445">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31559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25908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输入用户信息进行注册</a:t>
                      </a:r>
                      <a:endParaRPr lang="en-US" altLang="en-US" sz="1200"/>
                    </a:p>
                  </a:txBody>
                  <a:tcPr marL="68580" marR="68580" marT="0" marB="0" vert="horz" anchor="t" anchorCtr="0"/>
                </a:tc>
              </a:tr>
              <a:tr h="2578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输入新的用户信息并保存</a:t>
                      </a:r>
                      <a:endParaRPr lang="en-US" altLang="en-US" sz="1200"/>
                    </a:p>
                  </a:txBody>
                  <a:tcPr marL="68580" marR="68580" marT="0" marB="0" vert="horz" anchor="t" anchorCtr="0"/>
                </a:tc>
              </a:tr>
              <a:tr h="259080">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输入与旧密码不同的新密码进行重置密码</a:t>
                      </a:r>
                      <a:endParaRPr lang="en-US" altLang="en-US" sz="1200"/>
                    </a:p>
                  </a:txBody>
                  <a:tcPr marL="68580" marR="68580" marT="0" marB="0" vert="horz" anchor="t" anchorCtr="0"/>
                </a:tc>
              </a:tr>
              <a:tr h="2578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用户退出登录</a:t>
                      </a:r>
                      <a:endParaRPr lang="en-US" altLang="en-US" sz="1200"/>
                    </a:p>
                  </a:txBody>
                  <a:tcPr marL="68580" marR="68580" marT="0" marB="0" vert="horz" anchor="t" anchorCtr="0"/>
                </a:tc>
              </a:tr>
              <a:tr h="258445">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删除与当前账号相关的所有信息</a:t>
                      </a:r>
                      <a:endParaRPr lang="en-US" altLang="en-US" sz="1200"/>
                    </a:p>
                  </a:txBody>
                  <a:tcPr marL="68580" marR="68580" marT="0" marB="0" vert="horz" anchor="t" anchorCtr="0"/>
                </a:tc>
              </a:tr>
              <a:tr h="25908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在论坛上发布帖子</a:t>
                      </a:r>
                      <a:endParaRPr lang="en-US" altLang="en-US" sz="1200"/>
                    </a:p>
                  </a:txBody>
                  <a:tcPr marL="68580" marR="68580" marT="0" marB="0" vert="horz" anchor="t" anchorCtr="0"/>
                </a:tc>
              </a:tr>
              <a:tr h="2578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点赞帖子</a:t>
                      </a:r>
                      <a:endParaRPr lang="en-US" altLang="en-US" sz="1200"/>
                    </a:p>
                  </a:txBody>
                  <a:tcPr marL="68580" marR="68580" marT="0" marB="0" vert="horz" anchor="t" anchorCtr="0"/>
                </a:tc>
              </a:tr>
              <a:tr h="258445">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评论帖子</a:t>
                      </a:r>
                      <a:endParaRPr lang="en-US" altLang="en-US" sz="1200"/>
                    </a:p>
                  </a:txBody>
                  <a:tcPr marL="68580" marR="68580" marT="0" marB="0" vert="horz" anchor="t" anchorCtr="0"/>
                </a:tc>
              </a:tr>
              <a:tr h="259715">
                <a:tc>
                  <a:txBody>
                    <a:bodyPr/>
                    <a:p>
                      <a:pPr indent="0" algn="ctr">
                        <a:buNone/>
                      </a:pPr>
                      <a:r>
                        <a:rPr lang="en-US" sz="1200"/>
                        <a:t>收藏</a:t>
                      </a:r>
                      <a:endParaRPr lang="en-US" altLang="en-US" sz="1200"/>
                    </a:p>
                  </a:txBody>
                  <a:tcPr marL="68580" marR="68580" marT="0" marB="0" vert="horz" anchor="t" anchorCtr="0"/>
                </a:tc>
                <a:tc>
                  <a:txBody>
                    <a:bodyPr/>
                    <a:p>
                      <a:pPr indent="0" algn="ctr">
                        <a:buNone/>
                      </a:pPr>
                      <a:r>
                        <a:rPr lang="en-US" sz="1200"/>
                        <a:t>收藏帖子</a:t>
                      </a:r>
                      <a:endParaRPr lang="en-US" altLang="en-US" sz="1200"/>
                    </a:p>
                  </a:txBody>
                  <a:tcPr marL="68580" marR="68580" marT="0" marB="0" vert="horz" anchor="t" anchorCtr="0"/>
                </a:tc>
              </a:tr>
              <a:tr h="25781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举报帖子</a:t>
                      </a:r>
                      <a:endParaRPr lang="en-US" altLang="en-US" sz="1200"/>
                    </a:p>
                  </a:txBody>
                  <a:tcPr marL="68580" marR="68580" marT="0" marB="0" vert="horz" anchor="t" anchorCtr="0"/>
                </a:tc>
              </a:tr>
              <a:tr h="258445">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帖子</a:t>
                      </a:r>
                      <a:endParaRPr lang="en-US" altLang="en-US" sz="1200"/>
                    </a:p>
                  </a:txBody>
                  <a:tcPr marL="68580" marR="68580" marT="0" marB="0" vert="horz" anchor="t" anchorCtr="0"/>
                </a:tc>
              </a:tr>
              <a:tr h="258445">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在动物城友会里发起一个活动</a:t>
                      </a:r>
                      <a:endParaRPr lang="en-US" altLang="en-US" sz="1200"/>
                    </a:p>
                  </a:txBody>
                  <a:tcPr marL="68580" marR="68580" marT="0" marB="0" vert="horz" anchor="t" anchorCtr="0"/>
                </a:tc>
              </a:tr>
              <a:tr h="258445">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查看自己加入的活动或者现有的活动</a:t>
                      </a:r>
                      <a:endParaRPr lang="en-US" altLang="en-US" sz="1200"/>
                    </a:p>
                  </a:txBody>
                  <a:tcPr marL="68580" marR="68580" marT="0" marB="0" vert="horz" anchor="t" anchorCtr="0"/>
                </a:tc>
              </a:tr>
            </a:tbl>
          </a:graphicData>
        </a:graphic>
      </p:graphicFrame>
      <p:graphicFrame>
        <p:nvGraphicFramePr>
          <p:cNvPr id="8" name="表格 7"/>
          <p:cNvGraphicFramePr/>
          <p:nvPr>
            <p:custDataLst>
              <p:tags r:id="rId2"/>
            </p:custDataLst>
          </p:nvPr>
        </p:nvGraphicFramePr>
        <p:xfrm>
          <a:off x="6208395" y="1756410"/>
          <a:ext cx="5146040" cy="3935095"/>
        </p:xfrm>
        <a:graphic>
          <a:graphicData uri="http://schemas.openxmlformats.org/drawingml/2006/table">
            <a:tbl>
              <a:tblPr firstRow="1" bandRow="1">
                <a:tableStyleId>{8A107856-5554-42FB-B03E-39F5DBC370BA}</a:tableStyleId>
              </a:tblPr>
              <a:tblGrid>
                <a:gridCol w="1193165"/>
                <a:gridCol w="3952875"/>
              </a:tblGrid>
              <a:tr h="21463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控制方法</a:t>
                      </a:r>
                      <a:endParaRPr lang="en-US" altLang="en-US" sz="1200"/>
                    </a:p>
                  </a:txBody>
                  <a:tcPr marL="68580" marR="68580" marT="0" marB="0" vert="horz" anchor="ctr" anchorCtr="0"/>
                </a:tc>
              </a:tr>
              <a:tr h="493395">
                <a:tc>
                  <a:txBody>
                    <a:bodyPr/>
                    <a:p>
                      <a:pPr indent="0" algn="ctr">
                        <a:buNone/>
                      </a:pPr>
                      <a:r>
                        <a:rPr lang="en-US" sz="1200"/>
                        <a:t>登录</a:t>
                      </a:r>
                      <a:endParaRPr lang="en-US" altLang="en-US" sz="1200"/>
                    </a:p>
                  </a:txBody>
                  <a:tcPr marL="68580" marR="68580" marT="0" marB="0" vert="horz" anchor="ctr" anchorCtr="0"/>
                </a:tc>
                <a:tc>
                  <a:txBody>
                    <a:bodyPr/>
                    <a:p>
                      <a:pPr indent="0" algn="ctr">
                        <a:buNone/>
                      </a:pPr>
                      <a:r>
                        <a:rPr lang="en-US" sz="1200"/>
                        <a:t>验证用户名与密码或微信账号，系统核对后才能进行登录</a:t>
                      </a:r>
                      <a:endParaRPr lang="en-US" altLang="en-US" sz="1200"/>
                    </a:p>
                  </a:txBody>
                  <a:tcPr marL="68580" marR="68580" marT="0" marB="0" vert="horz" anchor="ctr" anchorCtr="0"/>
                </a:tc>
              </a:tr>
              <a:tr h="430530">
                <a:tc>
                  <a:txBody>
                    <a:bodyPr/>
                    <a:p>
                      <a:pPr indent="0" algn="ctr">
                        <a:buNone/>
                      </a:pPr>
                      <a:r>
                        <a:rPr lang="en-US" sz="1200"/>
                        <a:t>注册</a:t>
                      </a:r>
                      <a:endParaRPr lang="en-US" altLang="en-US" sz="1200"/>
                    </a:p>
                  </a:txBody>
                  <a:tcPr marL="68580" marR="68580" marT="0" marB="0" vert="horz" anchor="ctr" anchorCtr="0"/>
                </a:tc>
                <a:tc>
                  <a:txBody>
                    <a:bodyPr/>
                    <a:p>
                      <a:pPr indent="0" algn="ctr">
                        <a:buNone/>
                      </a:pPr>
                      <a:r>
                        <a:rPr lang="en-US" sz="1200"/>
                        <a:t>验证微信号是否已在本小程序注册过，系统核对后才能进行注册</a:t>
                      </a:r>
                      <a:endParaRPr lang="en-US" altLang="en-US" sz="1200"/>
                    </a:p>
                  </a:txBody>
                  <a:tcPr marL="68580" marR="68580" marT="0" marB="0" vert="horz" anchor="ctr" anchorCtr="0"/>
                </a:tc>
              </a:tr>
              <a:tr h="214630">
                <a:tc>
                  <a:txBody>
                    <a:bodyPr/>
                    <a:p>
                      <a:pPr indent="0" algn="ctr">
                        <a:buNone/>
                      </a:pPr>
                      <a:r>
                        <a:rPr lang="en-US" sz="1200"/>
                        <a:t>修改信息</a:t>
                      </a:r>
                      <a:endParaRPr lang="en-US" altLang="en-US" sz="1200"/>
                    </a:p>
                  </a:txBody>
                  <a:tcPr marL="68580" marR="68580" marT="0" marB="0" vert="horz" anchor="ctr" anchorCtr="0"/>
                </a:tc>
                <a:tc>
                  <a:txBody>
                    <a:bodyPr/>
                    <a:p>
                      <a:pPr indent="0" algn="ctr">
                        <a:buNone/>
                      </a:pPr>
                      <a:r>
                        <a:rPr lang="en-US" sz="1200"/>
                        <a:t>（无需特别验证）</a:t>
                      </a:r>
                      <a:endParaRPr lang="en-US" altLang="en-US" sz="1200"/>
                    </a:p>
                  </a:txBody>
                  <a:tcPr marL="68580" marR="68580" marT="0" marB="0" vert="horz" anchor="ctr" anchorCtr="0"/>
                </a:tc>
              </a:tr>
              <a:tr h="215900">
                <a:tc>
                  <a:txBody>
                    <a:bodyPr/>
                    <a:p>
                      <a:pPr indent="0" algn="ctr">
                        <a:buNone/>
                      </a:pPr>
                      <a:r>
                        <a:rPr lang="en-US" sz="1200"/>
                        <a:t>重置密码</a:t>
                      </a:r>
                      <a:endParaRPr lang="en-US" altLang="en-US" sz="1200"/>
                    </a:p>
                  </a:txBody>
                  <a:tcPr marL="68580" marR="68580" marT="0" marB="0" vert="horz" anchor="ctr" anchorCtr="0"/>
                </a:tc>
                <a:tc>
                  <a:txBody>
                    <a:bodyPr/>
                    <a:p>
                      <a:pPr indent="0" algn="ctr">
                        <a:buNone/>
                      </a:pPr>
                      <a:r>
                        <a:rPr lang="en-US" sz="1200"/>
                        <a:t>验证新密码旧密码是否相同，系统核对后才能重置</a:t>
                      </a:r>
                      <a:endParaRPr lang="en-US" altLang="en-US" sz="1200"/>
                    </a:p>
                  </a:txBody>
                  <a:tcPr marL="68580" marR="68580" marT="0" marB="0" vert="horz" anchor="ctr" anchorCtr="0"/>
                </a:tc>
              </a:tr>
              <a:tr h="214630">
                <a:tc>
                  <a:txBody>
                    <a:bodyPr/>
                    <a:p>
                      <a:pPr indent="0" algn="ctr">
                        <a:buNone/>
                      </a:pPr>
                      <a:r>
                        <a:rPr lang="en-US" sz="1200"/>
                        <a:t>退出登录</a:t>
                      </a:r>
                      <a:endParaRPr lang="en-US" altLang="en-US" sz="1200"/>
                    </a:p>
                  </a:txBody>
                  <a:tcPr marL="68580" marR="68580" marT="0" marB="0" vert="horz" anchor="ctr" anchorCtr="0"/>
                </a:tc>
                <a:tc>
                  <a:txBody>
                    <a:bodyPr/>
                    <a:p>
                      <a:pPr indent="0" algn="ctr">
                        <a:buNone/>
                      </a:pPr>
                      <a:r>
                        <a:rPr lang="en-US" sz="1200"/>
                        <a:t>询问用户是否确认退出后，再运行下一步</a:t>
                      </a:r>
                      <a:endParaRPr lang="en-US" altLang="en-US" sz="1200"/>
                    </a:p>
                  </a:txBody>
                  <a:tcPr marL="68580" marR="68580" marT="0" marB="0" vert="horz" anchor="ctr" anchorCtr="0"/>
                </a:tc>
              </a:tr>
              <a:tr h="430530">
                <a:tc>
                  <a:txBody>
                    <a:bodyPr/>
                    <a:p>
                      <a:pPr indent="0" algn="ctr">
                        <a:buNone/>
                      </a:pPr>
                      <a:r>
                        <a:rPr lang="en-US" sz="1200"/>
                        <a:t>注销账号</a:t>
                      </a:r>
                      <a:endParaRPr lang="en-US" altLang="en-US" sz="1200"/>
                    </a:p>
                  </a:txBody>
                  <a:tcPr marL="68580" marR="68580" marT="0" marB="0" vert="horz" anchor="ctr" anchorCtr="0"/>
                </a:tc>
                <a:tc>
                  <a:txBody>
                    <a:bodyPr/>
                    <a:p>
                      <a:pPr indent="0" algn="ctr">
                        <a:buNone/>
                      </a:pPr>
                      <a:r>
                        <a:rPr lang="en-US" sz="1200"/>
                        <a:t>输入密码判断是否正确，后询问用户是否确认注销，确认后再运行下一步</a:t>
                      </a:r>
                      <a:endParaRPr lang="en-US" altLang="en-US" sz="1200"/>
                    </a:p>
                  </a:txBody>
                  <a:tcPr marL="68580" marR="68580" marT="0" marB="0" vert="horz" anchor="ctr" anchorCtr="0"/>
                </a:tc>
              </a:tr>
              <a:tr h="43053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验证帖子内容是否含有违规信息，附件是否符合要求</a:t>
                      </a:r>
                      <a:endParaRPr lang="en-US" altLang="en-US" sz="1200"/>
                    </a:p>
                  </a:txBody>
                  <a:tcPr marL="68580" marR="68580" marT="0" marB="0" vert="horz" anchor="t" anchorCtr="0"/>
                </a:tc>
              </a:tr>
              <a:tr h="21463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活动发起人需要实名认证，留下身份信息</a:t>
                      </a:r>
                      <a:endParaRPr lang="en-US" altLang="en-US" sz="1200"/>
                    </a:p>
                  </a:txBody>
                  <a:tcPr marL="68580" marR="68580" marT="0" marB="0" vert="horz" anchor="t" anchorCtr="0"/>
                </a:tc>
              </a:tr>
              <a:tr h="214630">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（无需特别验证）</a:t>
                      </a:r>
                      <a:endParaRPr lang="en-US" altLang="en-US" sz="1200"/>
                    </a:p>
                  </a:txBody>
                  <a:tcPr marL="68580" marR="68580" marT="0" marB="0" vert="horz" anchor="t" anchorCtr="0"/>
                </a:tc>
              </a:tr>
            </a:tbl>
          </a:graphicData>
        </a:graphic>
      </p:graphicFrame>
      <p:sp>
        <p:nvSpPr>
          <p:cNvPr id="156" name="文本框 155"/>
          <p:cNvSpPr txBox="1"/>
          <p:nvPr/>
        </p:nvSpPr>
        <p:spPr>
          <a:xfrm>
            <a:off x="7099935" y="1188720"/>
            <a:ext cx="3363595" cy="460375"/>
          </a:xfrm>
          <a:prstGeom prst="rect">
            <a:avLst/>
          </a:prstGeom>
          <a:noFill/>
          <a:ln w="9525">
            <a:noFill/>
          </a:ln>
        </p:spPr>
        <p:txBody>
          <a:bodyPr wrap="square">
            <a:spAutoFit/>
            <a:scene3d>
              <a:camera prst="orthographicFront"/>
              <a:lightRig rig="threePt" dir="t"/>
            </a:scene3d>
          </a:bodyPr>
          <a:p>
            <a:pPr indent="0"/>
            <a:r>
              <a:rPr lang="zh-CN" sz="2400" b="0" kern="0" dirty="0">
                <a:solidFill>
                  <a:schemeClr val="accent1"/>
                </a:solidFill>
                <a:latin typeface="微软雅黑" panose="020B0503020204020204" pitchFamily="34" charset="-122"/>
                <a:ea typeface="微软雅黑" panose="020B0503020204020204" pitchFamily="34" charset="-122"/>
              </a:rPr>
              <a:t>用户功能模块运行控制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3"/>
            </p:custDataLst>
          </p:nvPr>
        </p:nvGraphicFramePr>
        <p:xfrm>
          <a:off x="3311525" y="1756410"/>
          <a:ext cx="5059045" cy="3935095"/>
        </p:xfrm>
        <a:graphic>
          <a:graphicData uri="http://schemas.openxmlformats.org/drawingml/2006/table">
            <a:tbl>
              <a:tblPr firstRow="1" bandRow="1">
                <a:tableStyleId>{16D9F66E-5EB9-4882-86FB-DCBF35E3C3E4}</a:tableStyleId>
              </a:tblPr>
              <a:tblGrid>
                <a:gridCol w="1172845"/>
                <a:gridCol w="3886200"/>
              </a:tblGrid>
              <a:tr h="29591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运行时间描述</a:t>
                      </a:r>
                      <a:endParaRPr lang="en-US" altLang="en-US" sz="1200"/>
                    </a:p>
                  </a:txBody>
                  <a:tcPr marL="68580" marR="68580" marT="0" marB="0" vert="horz" anchor="ctr" anchorCtr="0"/>
                </a:tc>
              </a:tr>
              <a:tr h="67881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成功登录响应时间不超过2s；用户名或密码错误提示响应时间不超过5s</a:t>
                      </a:r>
                      <a:endParaRPr lang="en-US" altLang="en-US" sz="1200"/>
                    </a:p>
                  </a:txBody>
                  <a:tcPr marL="68580" marR="68580" marT="0" marB="0" vert="horz" anchor="t" anchorCtr="0"/>
                </a:tc>
              </a:tr>
              <a:tr h="59182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2959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成功修改信息并保存响应时间不超过3s</a:t>
                      </a:r>
                      <a:endParaRPr lang="en-US" altLang="en-US" sz="1200"/>
                    </a:p>
                  </a:txBody>
                  <a:tcPr marL="68580" marR="68580" marT="0" marB="0" vert="horz" anchor="ctr" anchorCtr="0"/>
                </a:tc>
              </a:tr>
              <a:tr h="592455">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成功重置响应时间不超过3s；新密码与旧密码相同错误提示响应时间不超过3s</a:t>
                      </a:r>
                      <a:endParaRPr lang="en-US" altLang="en-US" sz="1200"/>
                    </a:p>
                  </a:txBody>
                  <a:tcPr marL="68580" marR="68580" marT="0" marB="0" vert="horz" anchor="ctr" anchorCtr="0"/>
                </a:tc>
              </a:tr>
              <a:tr h="2959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成功退出登录响应时间不超过2s</a:t>
                      </a:r>
                      <a:endParaRPr lang="en-US" altLang="en-US" sz="1200"/>
                    </a:p>
                  </a:txBody>
                  <a:tcPr marL="68580" marR="68580" marT="0" marB="0" vert="horz" anchor="t" anchorCtr="0"/>
                </a:tc>
              </a:tr>
              <a:tr h="295910">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成功注销用户响应时间不超过5s</a:t>
                      </a:r>
                      <a:endParaRPr lang="en-US" altLang="en-US" sz="1200"/>
                    </a:p>
                  </a:txBody>
                  <a:tcPr marL="68580" marR="68580" marT="0" marB="0" vert="horz" anchor="t" anchorCtr="0"/>
                </a:tc>
              </a:tr>
              <a:tr h="296545">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成功发帖响应时间不超过5s</a:t>
                      </a:r>
                      <a:endParaRPr lang="en-US" altLang="en-US" sz="1200"/>
                    </a:p>
                  </a:txBody>
                  <a:tcPr marL="68580" marR="68580" marT="0" marB="0" vert="horz" anchor="t" anchorCtr="0"/>
                </a:tc>
              </a:tr>
              <a:tr h="2959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成功点赞反馈不超过3s</a:t>
                      </a:r>
                      <a:endParaRPr lang="en-US" altLang="en-US" sz="1200"/>
                    </a:p>
                  </a:txBody>
                  <a:tcPr marL="68580" marR="68580" marT="0" marB="0" vert="horz" anchor="t" anchorCtr="0"/>
                </a:tc>
              </a:tr>
              <a:tr h="29591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成功评论反馈不超过5s</a:t>
                      </a:r>
                      <a:endParaRPr lang="en-US" altLang="en-US" sz="1200"/>
                    </a:p>
                  </a:txBody>
                  <a:tcPr marL="68580" marR="68580" marT="0" marB="0" vert="horz" anchor="t" anchorCtr="0"/>
                </a:tc>
              </a:tr>
            </a:tbl>
          </a:graphicData>
        </a:graphic>
      </p:graphicFrame>
      <p:sp>
        <p:nvSpPr>
          <p:cNvPr id="5" name="矩形 4"/>
          <p:cNvSpPr/>
          <p:nvPr/>
        </p:nvSpPr>
        <p:spPr>
          <a:xfrm>
            <a:off x="4118610" y="973455"/>
            <a:ext cx="413194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78840" y="1029902"/>
            <a:ext cx="2149351" cy="2150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36" name="TextBox 59"/>
          <p:cNvSpPr txBox="1">
            <a:spLocks noChangeArrowheads="1"/>
          </p:cNvSpPr>
          <p:nvPr/>
        </p:nvSpPr>
        <p:spPr bwMode="auto">
          <a:xfrm>
            <a:off x="830507" y="1419279"/>
            <a:ext cx="2846014" cy="1224524"/>
          </a:xfrm>
          <a:prstGeom prst="rect">
            <a:avLst/>
          </a:prstGeom>
          <a:noFill/>
          <a:ln>
            <a:noFill/>
          </a:ln>
        </p:spPr>
        <p:txBody>
          <a:bodyPr wrap="square" lIns="91400" tIns="45699" rIns="91400" bIns="4569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373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32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32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4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4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1113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48" name="Oval 4"/>
          <p:cNvSpPr/>
          <p:nvPr/>
        </p:nvSpPr>
        <p:spPr>
          <a:xfrm>
            <a:off x="1121810" y="3887859"/>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1</a:t>
            </a:r>
            <a:endParaRPr lang="en-US" sz="3200" dirty="0">
              <a:solidFill>
                <a:schemeClr val="bg1">
                  <a:lumMod val="95000"/>
                </a:schemeClr>
              </a:solidFill>
            </a:endParaRPr>
          </a:p>
        </p:txBody>
      </p:sp>
      <p:sp>
        <p:nvSpPr>
          <p:cNvPr id="53" name="Oval 4"/>
          <p:cNvSpPr/>
          <p:nvPr/>
        </p:nvSpPr>
        <p:spPr>
          <a:xfrm>
            <a:off x="3289276" y="3855581"/>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2</a:t>
            </a:r>
            <a:endParaRPr lang="en-US" sz="3200" dirty="0">
              <a:solidFill>
                <a:schemeClr val="bg1">
                  <a:lumMod val="95000"/>
                </a:schemeClr>
              </a:solidFill>
            </a:endParaRPr>
          </a:p>
        </p:txBody>
      </p:sp>
      <p:sp>
        <p:nvSpPr>
          <p:cNvPr id="56" name="Oval 4"/>
          <p:cNvSpPr/>
          <p:nvPr/>
        </p:nvSpPr>
        <p:spPr>
          <a:xfrm>
            <a:off x="5788642" y="4425297"/>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3</a:t>
            </a:r>
            <a:endParaRPr lang="en-US" sz="3200" dirty="0">
              <a:solidFill>
                <a:schemeClr val="bg1">
                  <a:lumMod val="95000"/>
                </a:schemeClr>
              </a:solidFill>
            </a:endParaRPr>
          </a:p>
        </p:txBody>
      </p:sp>
      <p:sp>
        <p:nvSpPr>
          <p:cNvPr id="59" name="Oval 4"/>
          <p:cNvSpPr/>
          <p:nvPr/>
        </p:nvSpPr>
        <p:spPr>
          <a:xfrm>
            <a:off x="8131615" y="501299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4</a:t>
            </a:r>
            <a:endParaRPr lang="en-US" sz="3200" dirty="0">
              <a:solidFill>
                <a:schemeClr val="bg1">
                  <a:lumMod val="95000"/>
                </a:schemeClr>
              </a:solidFill>
            </a:endParaRPr>
          </a:p>
        </p:txBody>
      </p:sp>
      <p:sp>
        <p:nvSpPr>
          <p:cNvPr id="61" name="矩形 60"/>
          <p:cNvSpPr/>
          <p:nvPr/>
        </p:nvSpPr>
        <p:spPr>
          <a:xfrm>
            <a:off x="731305" y="450902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2292322" y="4509229"/>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总体设计报告</a:t>
            </a:r>
            <a:r>
              <a:rPr lang="zh-CN" altLang="en-US" sz="2400" b="1" dirty="0">
                <a:solidFill>
                  <a:schemeClr val="accent1"/>
                </a:solidFill>
                <a:latin typeface="微软雅黑" panose="020B0503020204020204" pitchFamily="34" charset="-122"/>
                <a:ea typeface="微软雅黑" panose="020B0503020204020204" pitchFamily="34" charset="-122"/>
              </a:rPr>
              <a:t>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4786091" y="3388704"/>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详细设计报告简述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4" name="矩形 63"/>
          <p:cNvSpPr/>
          <p:nvPr/>
        </p:nvSpPr>
        <p:spPr>
          <a:xfrm>
            <a:off x="7669288" y="404837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小组分工</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 name="Oval 4"/>
          <p:cNvSpPr/>
          <p:nvPr/>
        </p:nvSpPr>
        <p:spPr>
          <a:xfrm>
            <a:off x="10300140" y="494568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solidFill>
                  <a:schemeClr val="bg1">
                    <a:lumMod val="95000"/>
                  </a:schemeClr>
                </a:solidFill>
              </a:rPr>
              <a:t>5</a:t>
            </a:r>
            <a:endParaRPr lang="en-US" sz="3200" dirty="0">
              <a:solidFill>
                <a:schemeClr val="bg1">
                  <a:lumMod val="95000"/>
                </a:schemeClr>
              </a:solidFill>
            </a:endParaRPr>
          </a:p>
        </p:txBody>
      </p:sp>
      <p:sp>
        <p:nvSpPr>
          <p:cNvPr id="3" name="矩形 2"/>
          <p:cNvSpPr/>
          <p:nvPr/>
        </p:nvSpPr>
        <p:spPr>
          <a:xfrm>
            <a:off x="9837813" y="3981064"/>
            <a:ext cx="1400810" cy="779145"/>
          </a:xfrm>
          <a:prstGeom prst="rect">
            <a:avLst/>
          </a:prstGeom>
        </p:spPr>
        <p:txBody>
          <a:bodyPr wrap="none" lIns="91400" tIns="45699" rIns="91400" bIns="45699">
            <a:spAutoFit/>
          </a:bodyPr>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参考文献</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1+#ppt_w/2"/>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1+#ppt_w/2"/>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1+#ppt_w/2"/>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53" presetClass="entr" presetSubtype="16" fill="hold" grpId="0" nodeType="withEffect">
                                  <p:stCondLst>
                                    <p:cond delay="100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62"/>
                                        </p:tgtEl>
                                        <p:attrNameLst>
                                          <p:attrName>style.visibility</p:attrName>
                                        </p:attrNameLst>
                                      </p:cBhvr>
                                      <p:to>
                                        <p:strVal val="visible"/>
                                      </p:to>
                                    </p:set>
                                    <p:anim calcmode="lin" valueType="num">
                                      <p:cBhvr>
                                        <p:cTn id="46" dur="500" fill="hold"/>
                                        <p:tgtEl>
                                          <p:spTgt spid="62"/>
                                        </p:tgtEl>
                                        <p:attrNameLst>
                                          <p:attrName>ppt_w</p:attrName>
                                        </p:attrNameLst>
                                      </p:cBhvr>
                                      <p:tavLst>
                                        <p:tav tm="0">
                                          <p:val>
                                            <p:fltVal val="0"/>
                                          </p:val>
                                        </p:tav>
                                        <p:tav tm="100000">
                                          <p:val>
                                            <p:strVal val="#ppt_w"/>
                                          </p:val>
                                        </p:tav>
                                      </p:tavLst>
                                    </p:anim>
                                    <p:anim calcmode="lin" valueType="num">
                                      <p:cBhvr>
                                        <p:cTn id="47" dur="500" fill="hold"/>
                                        <p:tgtEl>
                                          <p:spTgt spid="62"/>
                                        </p:tgtEl>
                                        <p:attrNameLst>
                                          <p:attrName>ppt_h</p:attrName>
                                        </p:attrNameLst>
                                      </p:cBhvr>
                                      <p:tavLst>
                                        <p:tav tm="0">
                                          <p:val>
                                            <p:fltVal val="0"/>
                                          </p:val>
                                        </p:tav>
                                        <p:tav tm="100000">
                                          <p:val>
                                            <p:strVal val="#ppt_h"/>
                                          </p:val>
                                        </p:tav>
                                      </p:tavLst>
                                    </p:anim>
                                    <p:animEffect transition="in" filter="fade">
                                      <p:cBhvr>
                                        <p:cTn id="48" dur="500"/>
                                        <p:tgtEl>
                                          <p:spTgt spid="62"/>
                                        </p:tgtEl>
                                      </p:cBhvr>
                                    </p:animEffect>
                                  </p:childTnLst>
                                </p:cTn>
                              </p:par>
                              <p:par>
                                <p:cTn id="49" presetID="53" presetClass="entr" presetSubtype="16" fill="hold" grpId="0" nodeType="withEffect">
                                  <p:stCondLst>
                                    <p:cond delay="100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par>
                                <p:cTn id="59" presetID="53" presetClass="entr" presetSubtype="16" fill="hold" grpId="0" nodeType="withEffect">
                                  <p:stCondLst>
                                    <p:cond delay="100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bldLvl="0" animBg="1"/>
      <p:bldP spid="48" grpId="0" bldLvl="0" animBg="1"/>
      <p:bldP spid="53" grpId="0" bldLvl="0" animBg="1"/>
      <p:bldP spid="56" grpId="0" bldLvl="0" animBg="1"/>
      <p:bldP spid="59" grpId="0" bldLvl="0" animBg="1"/>
      <p:bldP spid="61" grpId="0"/>
      <p:bldP spid="62" grpId="0"/>
      <p:bldP spid="63" grpId="0"/>
      <p:bldP spid="64" grpId="0"/>
      <p:bldP spid="71" grpId="0"/>
      <p:bldP spid="2" grpId="0" bldLvl="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385570" y="1513205"/>
            <a:ext cx="330136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
        <p:nvSpPr>
          <p:cNvPr id="156" name="文本框 155"/>
          <p:cNvSpPr txBox="1"/>
          <p:nvPr/>
        </p:nvSpPr>
        <p:spPr>
          <a:xfrm>
            <a:off x="1101725" y="3455670"/>
            <a:ext cx="3647440" cy="460375"/>
          </a:xfrm>
          <a:prstGeom prst="rect">
            <a:avLst/>
          </a:prstGeom>
          <a:noFill/>
          <a:ln w="9525">
            <a:noFill/>
          </a:ln>
        </p:spPr>
        <p:txBody>
          <a:bodyPr wrap="square">
            <a:spAutoFit/>
            <a:scene3d>
              <a:camera prst="orthographicFront"/>
              <a:lightRig rig="threePt" dir="t"/>
            </a:scene3d>
          </a:bodyPr>
          <a:p>
            <a:pPr indent="0"/>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b="0" kern="0" dirty="0">
                <a:solidFill>
                  <a:schemeClr val="accent1"/>
                </a:solidFill>
                <a:latin typeface="微软雅黑" panose="020B0503020204020204" pitchFamily="34" charset="-122"/>
                <a:ea typeface="微软雅黑" panose="020B0503020204020204" pitchFamily="34" charset="-122"/>
              </a:rPr>
              <a:t>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1038860" y="5143500"/>
            <a:ext cx="3873500"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kern="0" dirty="0">
                <a:solidFill>
                  <a:schemeClr val="accent1"/>
                </a:solidFill>
                <a:latin typeface="微软雅黑" panose="020B0503020204020204" pitchFamily="34" charset="-122"/>
                <a:ea typeface="微软雅黑" panose="020B0503020204020204" pitchFamily="34" charset="-122"/>
                <a:sym typeface="+mn-ea"/>
              </a:rPr>
              <a:t>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9" name="表格 8"/>
          <p:cNvGraphicFramePr/>
          <p:nvPr>
            <p:custDataLst>
              <p:tags r:id="rId1"/>
            </p:custDataLst>
          </p:nvPr>
        </p:nvGraphicFramePr>
        <p:xfrm>
          <a:off x="4912043" y="427990"/>
          <a:ext cx="4569142" cy="2190115"/>
        </p:xfrm>
        <a:graphic>
          <a:graphicData uri="http://schemas.openxmlformats.org/drawingml/2006/table">
            <a:tbl>
              <a:tblPr firstRow="1" bandRow="1">
                <a:tableStyleId>{C4B1156A-380E-4F78-BDF5-A606A8083BF9}</a:tableStyleId>
              </a:tblPr>
              <a:tblGrid>
                <a:gridCol w="1059180"/>
                <a:gridCol w="3509962"/>
              </a:tblGrid>
              <a:tr h="182880">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419100">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进入审核界面审核城友会中待审核的活动</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在论坛中审核帖子是否具有违规信息</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审核动植物科普界面中的信息是否有误</a:t>
                      </a:r>
                      <a:endParaRPr lang="en-US" altLang="en-US" sz="1200"/>
                    </a:p>
                  </a:txBody>
                  <a:tcPr marL="68580" marR="68580" marT="0" marB="0" vert="horz" anchor="t" anchorCtr="0"/>
                </a:tc>
              </a:tr>
              <a:tr h="330835">
                <a:tc>
                  <a:txBody>
                    <a:bodyPr/>
                    <a:p>
                      <a:pPr indent="0" algn="ctr">
                        <a:buNone/>
                      </a:pPr>
                      <a:r>
                        <a:rPr lang="en-US" sz="1200"/>
                        <a:t>封禁</a:t>
                      </a:r>
                      <a:endParaRPr lang="en-US" altLang="en-US" sz="1200"/>
                    </a:p>
                  </a:txBody>
                  <a:tcPr marL="68580" marR="68580" marT="0" marB="0" vert="horz" anchor="t" anchorCtr="0"/>
                </a:tc>
                <a:tc>
                  <a:txBody>
                    <a:bodyPr/>
                    <a:p>
                      <a:pPr indent="0" algn="ctr">
                        <a:buNone/>
                      </a:pPr>
                      <a:r>
                        <a:rPr lang="en-US" sz="1200"/>
                        <a:t>封禁违规用户</a:t>
                      </a:r>
                      <a:endParaRPr lang="en-US" altLang="en-US" sz="1200"/>
                    </a:p>
                  </a:txBody>
                  <a:tcPr marL="68580" marR="68580" marT="0" marB="0" vert="horz" anchor="t" anchorCtr="0"/>
                </a:tc>
              </a:tr>
            </a:tbl>
          </a:graphicData>
        </a:graphic>
      </p:graphicFrame>
      <p:graphicFrame>
        <p:nvGraphicFramePr>
          <p:cNvPr id="10" name="表格 9"/>
          <p:cNvGraphicFramePr/>
          <p:nvPr>
            <p:custDataLst>
              <p:tags r:id="rId2"/>
            </p:custDataLst>
          </p:nvPr>
        </p:nvGraphicFramePr>
        <p:xfrm>
          <a:off x="4912043" y="2776855"/>
          <a:ext cx="4568825" cy="1676400"/>
        </p:xfrm>
        <a:graphic>
          <a:graphicData uri="http://schemas.openxmlformats.org/drawingml/2006/table">
            <a:tbl>
              <a:tblPr firstRow="1" bandRow="1">
                <a:tableStyleId>{8A107856-5554-42FB-B03E-39F5DBC370BA}</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控制方法</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000"/>
                        <a:t>验证管理员账号以及密码，系统核对后才能进行登录</a:t>
                      </a:r>
                      <a:endParaRPr lang="en-US" altLang="en-US" sz="10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bl>
          </a:graphicData>
        </a:graphic>
      </p:graphicFrame>
      <p:graphicFrame>
        <p:nvGraphicFramePr>
          <p:cNvPr id="11" name="表格 10"/>
          <p:cNvGraphicFramePr/>
          <p:nvPr>
            <p:custDataLst>
              <p:tags r:id="rId3"/>
            </p:custDataLst>
          </p:nvPr>
        </p:nvGraphicFramePr>
        <p:xfrm>
          <a:off x="4912043" y="4764405"/>
          <a:ext cx="4568825" cy="1676400"/>
        </p:xfrm>
        <a:graphic>
          <a:graphicData uri="http://schemas.openxmlformats.org/drawingml/2006/table">
            <a:tbl>
              <a:tblPr firstRow="1" bandRow="1">
                <a:tableStyleId>{16D9F66E-5EB9-4882-86FB-DCBF35E3C3E4}</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运行时间描述</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审核活动成功反馈时间不超过5s</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审核帖子成功反馈时间不超过5s</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审核科普信息成功反馈时间不超过5s</a:t>
                      </a:r>
                      <a:endParaRPr lang="en-US" altLang="en-US" sz="12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r图"/>
          <p:cNvPicPr>
            <a:picLocks noChangeAspect="1"/>
          </p:cNvPicPr>
          <p:nvPr/>
        </p:nvPicPr>
        <p:blipFill>
          <a:blip r:embed="rId1"/>
          <a:stretch>
            <a:fillRect/>
          </a:stretch>
        </p:blipFill>
        <p:spPr>
          <a:xfrm>
            <a:off x="1259840" y="904240"/>
            <a:ext cx="5905500" cy="556450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altLang="zh-CN" sz="2400" dirty="0">
                  <a:solidFill>
                    <a:schemeClr val="accent1"/>
                  </a:solidFill>
                  <a:latin typeface="微软雅黑" panose="020B0503020204020204" pitchFamily="34" charset="-122"/>
                  <a:ea typeface="微软雅黑" panose="020B0503020204020204" pitchFamily="34" charset="-122"/>
                  <a:sym typeface="+mn-ea"/>
                </a:rPr>
                <a:t>E-R</a:t>
              </a:r>
              <a:r>
                <a:rPr lang="zh-CN" altLang="en-US" sz="2400" dirty="0">
                  <a:solidFill>
                    <a:schemeClr val="accent1"/>
                  </a:solidFill>
                  <a:latin typeface="微软雅黑" panose="020B0503020204020204" pitchFamily="34" charset="-122"/>
                  <a:ea typeface="微软雅黑" panose="020B0503020204020204" pitchFamily="34" charset="-122"/>
                  <a:sym typeface="+mn-ea"/>
                </a:rPr>
                <a:t>图以及</a:t>
              </a:r>
              <a:r>
                <a:rPr lang="zh-CN" sz="2400" dirty="0">
                  <a:solidFill>
                    <a:schemeClr val="accent1"/>
                  </a:solidFill>
                  <a:latin typeface="微软雅黑" panose="020B0503020204020204" pitchFamily="34" charset="-122"/>
                  <a:ea typeface="微软雅黑" panose="020B0503020204020204" pitchFamily="34" charset="-122"/>
                  <a:sym typeface="+mn-ea"/>
                </a:rPr>
                <a:t>物理模型</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文本框 13"/>
          <p:cNvSpPr txBox="1"/>
          <p:nvPr/>
        </p:nvSpPr>
        <p:spPr>
          <a:xfrm>
            <a:off x="8477885" y="1359535"/>
            <a:ext cx="3455035" cy="4276725"/>
          </a:xfrm>
          <a:prstGeom prst="rect">
            <a:avLst/>
          </a:prstGeom>
          <a:noFill/>
          <a:ln w="9525">
            <a:noFill/>
          </a:ln>
        </p:spPr>
        <p:txBody>
          <a:bodyPr wrap="square">
            <a:spAutoFit/>
          </a:bodyPr>
          <a:p>
            <a:pPr indent="254000"/>
            <a:r>
              <a:rPr lang="zh-CN" alt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在</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ER</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图中有</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10</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张表，分别是用户账号信息表，论坛帖子表，用户点赞记录表，用户评论表，用户举报记录表，动植物科普信息表，动物城友会信息表，参加记录表，管理员表，管理员操作记录表。其中用户具有用户名、密码、手机号等基本信息，论坛包括帖子编号、帖主账号、帖子内容等可供索引以及必要记录的字段，点赞记录、评论记录、举报记录都是为帖子信息服务的。此外还有动植物科普信息，具有相关数据字段记录各种动植物的学名、别名、出没地点等。动物城友会保存了活动的相关信息，参加记录保存了用户和活动之间的联系。另外，还有管理员表以及记录管理员行为的表。</a:t>
            </a:r>
            <a:endParaRPr lang="zh-CN" altLang="en-US" sz="16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74" name="Oval 4"/>
          <p:cNvSpPr/>
          <p:nvPr/>
        </p:nvSpPr>
        <p:spPr>
          <a:xfrm flipH="1">
            <a:off x="861250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5" name="Oval 4"/>
          <p:cNvSpPr/>
          <p:nvPr/>
        </p:nvSpPr>
        <p:spPr>
          <a:xfrm flipH="1">
            <a:off x="894969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6" name="Oval 4"/>
          <p:cNvSpPr/>
          <p:nvPr/>
        </p:nvSpPr>
        <p:spPr>
          <a:xfrm flipH="1">
            <a:off x="928687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7" name="Oval 4"/>
          <p:cNvSpPr/>
          <p:nvPr/>
        </p:nvSpPr>
        <p:spPr>
          <a:xfrm flipH="1">
            <a:off x="962406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8" name="Oval 4"/>
          <p:cNvSpPr/>
          <p:nvPr/>
        </p:nvSpPr>
        <p:spPr>
          <a:xfrm flipH="1">
            <a:off x="996124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9" name="Oval 4"/>
          <p:cNvSpPr/>
          <p:nvPr/>
        </p:nvSpPr>
        <p:spPr>
          <a:xfrm flipH="1">
            <a:off x="1029843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0" name="Oval 4"/>
          <p:cNvSpPr/>
          <p:nvPr/>
        </p:nvSpPr>
        <p:spPr>
          <a:xfrm flipH="1">
            <a:off x="1063561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1" name="Oval 4"/>
          <p:cNvSpPr/>
          <p:nvPr/>
        </p:nvSpPr>
        <p:spPr>
          <a:xfrm flipH="1">
            <a:off x="1097280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2" name="Oval 4"/>
          <p:cNvSpPr/>
          <p:nvPr/>
        </p:nvSpPr>
        <p:spPr>
          <a:xfrm flipH="1">
            <a:off x="1130998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2" name="Oval 4"/>
          <p:cNvSpPr/>
          <p:nvPr/>
        </p:nvSpPr>
        <p:spPr>
          <a:xfrm flipH="1">
            <a:off x="861250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3" name="Oval 4"/>
          <p:cNvSpPr/>
          <p:nvPr/>
        </p:nvSpPr>
        <p:spPr>
          <a:xfrm flipH="1">
            <a:off x="894969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4" name="Oval 4"/>
          <p:cNvSpPr/>
          <p:nvPr/>
        </p:nvSpPr>
        <p:spPr>
          <a:xfrm flipH="1">
            <a:off x="928687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5" name="Oval 4"/>
          <p:cNvSpPr/>
          <p:nvPr/>
        </p:nvSpPr>
        <p:spPr>
          <a:xfrm flipH="1">
            <a:off x="962406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6" name="Oval 4"/>
          <p:cNvSpPr/>
          <p:nvPr/>
        </p:nvSpPr>
        <p:spPr>
          <a:xfrm flipH="1">
            <a:off x="996124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7" name="Oval 4"/>
          <p:cNvSpPr/>
          <p:nvPr/>
        </p:nvSpPr>
        <p:spPr>
          <a:xfrm flipH="1">
            <a:off x="1029843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8" name="Oval 4"/>
          <p:cNvSpPr/>
          <p:nvPr/>
        </p:nvSpPr>
        <p:spPr>
          <a:xfrm flipH="1">
            <a:off x="1063561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9" name="Oval 4"/>
          <p:cNvSpPr/>
          <p:nvPr/>
        </p:nvSpPr>
        <p:spPr>
          <a:xfrm flipH="1">
            <a:off x="1097280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0" name="Oval 4"/>
          <p:cNvSpPr/>
          <p:nvPr/>
        </p:nvSpPr>
        <p:spPr>
          <a:xfrm flipH="1">
            <a:off x="1130998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1" name="Oval 4"/>
          <p:cNvSpPr/>
          <p:nvPr/>
        </p:nvSpPr>
        <p:spPr>
          <a:xfrm flipH="1">
            <a:off x="1164717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2" name="Oval 4"/>
          <p:cNvSpPr/>
          <p:nvPr/>
        </p:nvSpPr>
        <p:spPr>
          <a:xfrm flipH="1">
            <a:off x="1198435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3" name="Oval 4"/>
          <p:cNvSpPr/>
          <p:nvPr/>
        </p:nvSpPr>
        <p:spPr>
          <a:xfrm flipH="1">
            <a:off x="1164717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4" name="Oval 4"/>
          <p:cNvSpPr/>
          <p:nvPr/>
        </p:nvSpPr>
        <p:spPr>
          <a:xfrm flipH="1">
            <a:off x="1198435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pic>
        <p:nvPicPr>
          <p:cNvPr id="3" name="图片 2" descr="物理模型"/>
          <p:cNvPicPr>
            <a:picLocks noChangeAspect="1"/>
          </p:cNvPicPr>
          <p:nvPr/>
        </p:nvPicPr>
        <p:blipFill>
          <a:blip r:embed="rId2"/>
          <a:stretch>
            <a:fillRect/>
          </a:stretch>
        </p:blipFill>
        <p:spPr>
          <a:xfrm>
            <a:off x="400685" y="1494155"/>
            <a:ext cx="8025765" cy="400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7" presetClass="entr" presetSubtype="0" fill="hold" nodeType="afterEffect">
                                  <p:stCondLst>
                                    <p:cond delay="0"/>
                                  </p:stCondLst>
                                  <p:iterate type="lt">
                                    <p:tmPct val="50000"/>
                                  </p:iterate>
                                  <p:childTnLst>
                                    <p:set>
                                      <p:cBhvr>
                                        <p:cTn id="73" dur="1" fill="hold">
                                          <p:stCondLst>
                                            <p:cond delay="0"/>
                                          </p:stCondLst>
                                        </p:cTn>
                                        <p:tgtEl>
                                          <p:spTgt spid="14">
                                            <p:txEl>
                                              <p:pRg st="0" end="0"/>
                                            </p:txEl>
                                          </p:spTgt>
                                        </p:tgtEl>
                                        <p:attrNameLst>
                                          <p:attrName>style.visibility</p:attrName>
                                        </p:attrNameLst>
                                      </p:cBhvr>
                                      <p:to>
                                        <p:strVal val="visible"/>
                                      </p:to>
                                    </p:set>
                                    <p:anim calcmode="discrete" valueType="clr">
                                      <p:cBhvr override="childStyle">
                                        <p:cTn id="74" dur="80"/>
                                        <p:tgtEl>
                                          <p:spTgt spid="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4">
                                            <p:txEl>
                                              <p:pRg st="0" end="0"/>
                                            </p:txEl>
                                          </p:spTgt>
                                        </p:tgtEl>
                                        <p:attrNameLst>
                                          <p:attrName>fillcolor</p:attrName>
                                        </p:attrNameLst>
                                      </p:cBhvr>
                                      <p:tavLst>
                                        <p:tav tm="0">
                                          <p:val>
                                            <p:clrVal>
                                              <a:schemeClr val="accent2"/>
                                            </p:clrVal>
                                          </p:val>
                                        </p:tav>
                                        <p:tav tm="50000">
                                          <p:val>
                                            <p:clrVal>
                                              <a:schemeClr val="hlink"/>
                                            </p:clrVal>
                                          </p:val>
                                        </p:tav>
                                      </p:tavLst>
                                    </p:anim>
                                    <p:set>
                                      <p:cBhvr>
                                        <p:cTn id="76" dur="80"/>
                                        <p:tgtEl>
                                          <p:spTgt spid="14">
                                            <p:txEl>
                                              <p:pRg st="0" end="0"/>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5" grpId="0" animBg="1"/>
      <p:bldP spid="16" grpId="0" animBg="1"/>
      <p:bldP spid="17" grpId="0" animBg="1"/>
      <p:bldP spid="18" grpId="0" animBg="1"/>
      <p:bldP spid="19" grpId="0" animBg="1"/>
      <p:bldP spid="20" grpId="0" animBg="1"/>
      <p:bldP spid="21" grpId="0" animBg="1"/>
      <p:bldP spid="22"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74" grpId="1" animBg="1"/>
      <p:bldP spid="15" grpId="1" animBg="1"/>
      <p:bldP spid="16" grpId="1" animBg="1"/>
      <p:bldP spid="17" grpId="1" animBg="1"/>
      <p:bldP spid="18" grpId="1" animBg="1"/>
      <p:bldP spid="19" grpId="1" animBg="1"/>
      <p:bldP spid="20" grpId="1" animBg="1"/>
      <p:bldP spid="21" grpId="1" animBg="1"/>
      <p:bldP spid="22" grpId="1" animBg="1"/>
      <p:bldP spid="42" grpId="1" animBg="1"/>
      <p:bldP spid="43" grpId="1" animBg="1"/>
      <p:bldP spid="44" grpId="1" animBg="1"/>
      <p:bldP spid="45" grpId="1" animBg="1"/>
      <p:bldP spid="46" grpId="1" animBg="1"/>
      <p:bldP spid="47" grpId="1" animBg="1"/>
      <p:bldP spid="48" grpId="1" animBg="1"/>
      <p:bldP spid="49" grpId="1" animBg="1"/>
      <p:bldP spid="50" grpId="1" animBg="1"/>
      <p:bldP spid="51" grpId="1" animBg="1"/>
      <p:bldP spid="52" grpId="1" animBg="1"/>
      <p:bldP spid="53" grpId="1" animBg="1"/>
      <p:bldP spid="54" grpId="1" animBg="1"/>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数据字典</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100" name="图片 99"/>
          <p:cNvPicPr/>
          <p:nvPr/>
        </p:nvPicPr>
        <p:blipFill>
          <a:blip r:embed="rId1"/>
          <a:stretch>
            <a:fillRect/>
          </a:stretch>
        </p:blipFill>
        <p:spPr>
          <a:xfrm>
            <a:off x="5157788" y="949008"/>
            <a:ext cx="2181225" cy="1838325"/>
          </a:xfrm>
          <a:prstGeom prst="rect">
            <a:avLst/>
          </a:prstGeom>
          <a:noFill/>
          <a:ln w="9525">
            <a:noFill/>
          </a:ln>
        </p:spPr>
      </p:pic>
      <p:pic>
        <p:nvPicPr>
          <p:cNvPr id="101" name="图片 100"/>
          <p:cNvPicPr/>
          <p:nvPr/>
        </p:nvPicPr>
        <p:blipFill>
          <a:blip r:embed="rId2"/>
          <a:stretch>
            <a:fillRect/>
          </a:stretch>
        </p:blipFill>
        <p:spPr>
          <a:xfrm>
            <a:off x="2957513" y="4606608"/>
            <a:ext cx="2209800" cy="1828800"/>
          </a:xfrm>
          <a:prstGeom prst="rect">
            <a:avLst/>
          </a:prstGeom>
          <a:noFill/>
          <a:ln w="9525">
            <a:noFill/>
          </a:ln>
        </p:spPr>
      </p:pic>
      <p:pic>
        <p:nvPicPr>
          <p:cNvPr id="102" name="图片 101"/>
          <p:cNvPicPr/>
          <p:nvPr/>
        </p:nvPicPr>
        <p:blipFill>
          <a:blip r:embed="rId3"/>
          <a:stretch>
            <a:fillRect/>
          </a:stretch>
        </p:blipFill>
        <p:spPr>
          <a:xfrm>
            <a:off x="5167313" y="2777808"/>
            <a:ext cx="2209800" cy="1828800"/>
          </a:xfrm>
          <a:prstGeom prst="rect">
            <a:avLst/>
          </a:prstGeom>
          <a:noFill/>
          <a:ln w="9525">
            <a:noFill/>
          </a:ln>
        </p:spPr>
      </p:pic>
      <p:pic>
        <p:nvPicPr>
          <p:cNvPr id="103" name="图片 102"/>
          <p:cNvPicPr/>
          <p:nvPr/>
        </p:nvPicPr>
        <p:blipFill>
          <a:blip r:embed="rId4"/>
          <a:stretch>
            <a:fillRect/>
          </a:stretch>
        </p:blipFill>
        <p:spPr>
          <a:xfrm>
            <a:off x="747713" y="949008"/>
            <a:ext cx="2209800" cy="1828800"/>
          </a:xfrm>
          <a:prstGeom prst="rect">
            <a:avLst/>
          </a:prstGeom>
          <a:noFill/>
          <a:ln w="9525">
            <a:noFill/>
          </a:ln>
        </p:spPr>
      </p:pic>
      <p:pic>
        <p:nvPicPr>
          <p:cNvPr id="104" name="图片 103"/>
          <p:cNvPicPr/>
          <p:nvPr/>
        </p:nvPicPr>
        <p:blipFill>
          <a:blip r:embed="rId5"/>
          <a:stretch>
            <a:fillRect/>
          </a:stretch>
        </p:blipFill>
        <p:spPr>
          <a:xfrm>
            <a:off x="747713" y="2777808"/>
            <a:ext cx="2209800" cy="1828800"/>
          </a:xfrm>
          <a:prstGeom prst="rect">
            <a:avLst/>
          </a:prstGeom>
          <a:noFill/>
          <a:ln w="9525">
            <a:noFill/>
          </a:ln>
        </p:spPr>
      </p:pic>
      <p:pic>
        <p:nvPicPr>
          <p:cNvPr id="105" name="图片 104"/>
          <p:cNvPicPr/>
          <p:nvPr/>
        </p:nvPicPr>
        <p:blipFill>
          <a:blip r:embed="rId6"/>
          <a:stretch>
            <a:fillRect/>
          </a:stretch>
        </p:blipFill>
        <p:spPr>
          <a:xfrm>
            <a:off x="747713" y="4606608"/>
            <a:ext cx="2209800" cy="1828800"/>
          </a:xfrm>
          <a:prstGeom prst="rect">
            <a:avLst/>
          </a:prstGeom>
          <a:noFill/>
          <a:ln w="9525">
            <a:noFill/>
          </a:ln>
        </p:spPr>
      </p:pic>
      <p:pic>
        <p:nvPicPr>
          <p:cNvPr id="106" name="图片 105"/>
          <p:cNvPicPr/>
          <p:nvPr/>
        </p:nvPicPr>
        <p:blipFill>
          <a:blip r:embed="rId7"/>
          <a:stretch>
            <a:fillRect/>
          </a:stretch>
        </p:blipFill>
        <p:spPr>
          <a:xfrm>
            <a:off x="2957513" y="949008"/>
            <a:ext cx="2200275" cy="1828800"/>
          </a:xfrm>
          <a:prstGeom prst="rect">
            <a:avLst/>
          </a:prstGeom>
          <a:noFill/>
          <a:ln w="9525">
            <a:noFill/>
          </a:ln>
        </p:spPr>
      </p:pic>
      <p:pic>
        <p:nvPicPr>
          <p:cNvPr id="107" name="图片 106"/>
          <p:cNvPicPr/>
          <p:nvPr/>
        </p:nvPicPr>
        <p:blipFill>
          <a:blip r:embed="rId8"/>
          <a:stretch>
            <a:fillRect/>
          </a:stretch>
        </p:blipFill>
        <p:spPr>
          <a:xfrm>
            <a:off x="2957513" y="2777808"/>
            <a:ext cx="2209800" cy="1828800"/>
          </a:xfrm>
          <a:prstGeom prst="rect">
            <a:avLst/>
          </a:prstGeom>
          <a:noFill/>
          <a:ln w="9525">
            <a:noFill/>
          </a:ln>
        </p:spPr>
      </p:pic>
      <p:sp>
        <p:nvSpPr>
          <p:cNvPr id="108" name="文本框 107"/>
          <p:cNvSpPr txBox="1"/>
          <p:nvPr/>
        </p:nvSpPr>
        <p:spPr>
          <a:xfrm>
            <a:off x="5005388" y="6700203"/>
            <a:ext cx="5080000" cy="368300"/>
          </a:xfrm>
          <a:prstGeom prst="rect">
            <a:avLst/>
          </a:prstGeom>
          <a:noFill/>
          <a:ln w="9525">
            <a:noFill/>
          </a:ln>
        </p:spPr>
        <p:txBody>
          <a:bodyPr>
            <a:spAutoFit/>
          </a:bodyPr>
          <a:p>
            <a:r>
              <a:rPr lang="zh-CN" altLang="en-US"/>
              <a:t> </a:t>
            </a:r>
            <a:endParaRPr lang="zh-CN" altLang="en-US"/>
          </a:p>
        </p:txBody>
      </p:sp>
      <p:pic>
        <p:nvPicPr>
          <p:cNvPr id="3" name="图片 2"/>
          <p:cNvPicPr/>
          <p:nvPr/>
        </p:nvPicPr>
        <p:blipFill>
          <a:blip r:embed="rId9"/>
          <a:stretch>
            <a:fillRect/>
          </a:stretch>
        </p:blipFill>
        <p:spPr>
          <a:xfrm>
            <a:off x="7339013" y="949008"/>
            <a:ext cx="2209800" cy="1828800"/>
          </a:xfrm>
          <a:prstGeom prst="rect">
            <a:avLst/>
          </a:prstGeom>
          <a:noFill/>
          <a:ln w="9525">
            <a:noFill/>
          </a:ln>
        </p:spPr>
      </p:pic>
      <p:pic>
        <p:nvPicPr>
          <p:cNvPr id="110" name="图片 109"/>
          <p:cNvPicPr/>
          <p:nvPr/>
        </p:nvPicPr>
        <p:blipFill>
          <a:blip r:embed="rId10"/>
          <a:stretch>
            <a:fillRect/>
          </a:stretch>
        </p:blipFill>
        <p:spPr>
          <a:xfrm>
            <a:off x="7339013" y="2777808"/>
            <a:ext cx="2209800" cy="1828800"/>
          </a:xfrm>
          <a:prstGeom prst="rect">
            <a:avLst/>
          </a:prstGeom>
          <a:noFill/>
          <a:ln w="9525">
            <a:noFill/>
          </a:ln>
        </p:spPr>
      </p:pic>
      <p:pic>
        <p:nvPicPr>
          <p:cNvPr id="111" name="图片 110"/>
          <p:cNvPicPr/>
          <p:nvPr/>
        </p:nvPicPr>
        <p:blipFill>
          <a:blip r:embed="rId11"/>
          <a:stretch>
            <a:fillRect/>
          </a:stretch>
        </p:blipFill>
        <p:spPr>
          <a:xfrm>
            <a:off x="5167313" y="4606608"/>
            <a:ext cx="2209800" cy="1828800"/>
          </a:xfrm>
          <a:prstGeom prst="rect">
            <a:avLst/>
          </a:prstGeom>
          <a:noFill/>
          <a:ln w="9525">
            <a:noFill/>
          </a:ln>
        </p:spPr>
      </p:pic>
      <p:sp>
        <p:nvSpPr>
          <p:cNvPr id="112" name="文本框 111"/>
          <p:cNvSpPr txBox="1"/>
          <p:nvPr/>
        </p:nvSpPr>
        <p:spPr>
          <a:xfrm>
            <a:off x="5005388" y="14383702"/>
            <a:ext cx="5080000" cy="414020"/>
          </a:xfrm>
          <a:prstGeom prst="rect">
            <a:avLst/>
          </a:prstGeom>
          <a:noFill/>
          <a:ln w="9525">
            <a:noFill/>
          </a:ln>
        </p:spPr>
        <p:txBody>
          <a:bodyPr>
            <a:spAutoFit/>
          </a:bodyPr>
          <a:p>
            <a:pPr indent="266700"/>
            <a:r>
              <a:rPr lang="en-US" sz="1050" b="0">
                <a:latin typeface="Times New Roman" panose="02020603050405020304" pitchFamily="18" charset="0"/>
              </a:rPr>
              <a:t> </a:t>
            </a:r>
            <a:endParaRPr lang="zh-CN" altLang="en-US"/>
          </a:p>
        </p:txBody>
      </p:sp>
      <p:sp>
        <p:nvSpPr>
          <p:cNvPr id="20" name="文本框 11"/>
          <p:cNvSpPr txBox="1"/>
          <p:nvPr/>
        </p:nvSpPr>
        <p:spPr>
          <a:xfrm>
            <a:off x="7346315" y="4606608"/>
            <a:ext cx="2195830" cy="1814195"/>
          </a:xfrm>
          <a:prstGeom prst="rect">
            <a:avLst/>
          </a:prstGeom>
          <a:solidFill>
            <a:sysClr val="window" lastClr="FFFFFF"/>
          </a:solidFill>
          <a:ln w="6350">
            <a:solidFill>
              <a:prstClr val="black"/>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名字：论坛信息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别名：</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描述：论坛索引信息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定义：论坛信息 = 用户</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账号+发布</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日期+论坛</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内容</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位置：论坛帖</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 </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用户</a:t>
              </a:r>
              <a:r>
                <a:rPr lang="en-US" altLang="zh-CN" sz="2400" dirty="0">
                  <a:solidFill>
                    <a:schemeClr val="accent1"/>
                  </a:solidFill>
                  <a:latin typeface="微软雅黑" panose="020B0503020204020204" pitchFamily="34" charset="-122"/>
                  <a:ea typeface="微软雅黑" panose="020B0503020204020204" pitchFamily="34" charset="-122"/>
                  <a:sym typeface="+mn-ea"/>
                </a:rPr>
                <a:t>PAD</a:t>
              </a:r>
              <a:r>
                <a:rPr lang="zh-CN" altLang="en-US" sz="240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56" name="文本框 155"/>
          <p:cNvSpPr txBox="1"/>
          <p:nvPr/>
        </p:nvSpPr>
        <p:spPr>
          <a:xfrm>
            <a:off x="102870" y="1310005"/>
            <a:ext cx="4000500" cy="4799965"/>
          </a:xfrm>
          <a:prstGeom prst="rect">
            <a:avLst/>
          </a:prstGeom>
          <a:noFill/>
          <a:ln w="9525">
            <a:noFill/>
          </a:ln>
        </p:spPr>
        <p:txBody>
          <a:bodyPr wrap="square">
            <a:spAutoFit/>
          </a:bodyPr>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进入用户界面，有动物科普，论坛交流，动物城友会三个页面可以前往，论坛交流是用户主界面，用户可在此界面浏览城院内其他用户发出的有趣动态或者云撸猫，云撸狗，当然最初点赞评论时需要用户登录，可进入登录界面实现，图中未显示</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选择动物科普界面，用户可根据筛选按键选择自己感兴趣的信息，也可以选择系统推荐直接浏览，并且配备用户添加科普内容功能，通过审核即可更新在系统里</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选择动物城友会，可以浏览已发布的活动，也可以自己设下活动，经过审核实现上传，另设个人信息界面，用户既可以查看和自己相关的动态消息，也可以修改个人信息；</a:t>
            </a:r>
            <a:r>
              <a:rPr 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rPr>
              <a:t> </a:t>
            </a:r>
            <a:endParaRPr lang="en-US" alt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ndParaRPr>
          </a:p>
        </p:txBody>
      </p:sp>
      <p:pic>
        <p:nvPicPr>
          <p:cNvPr id="2" name="图片 1" descr="用户PAD图"/>
          <p:cNvPicPr>
            <a:picLocks noChangeAspect="1"/>
          </p:cNvPicPr>
          <p:nvPr/>
        </p:nvPicPr>
        <p:blipFill>
          <a:blip r:embed="rId1"/>
          <a:srcRect r="765" b="50574"/>
          <a:stretch>
            <a:fillRect/>
          </a:stretch>
        </p:blipFill>
        <p:spPr>
          <a:xfrm>
            <a:off x="4429125" y="269240"/>
            <a:ext cx="10176510" cy="6155690"/>
          </a:xfrm>
          <a:prstGeom prst="rect">
            <a:avLst/>
          </a:prstGeom>
        </p:spPr>
      </p:pic>
      <p:pic>
        <p:nvPicPr>
          <p:cNvPr id="4" name="图片 3" descr="用户PAD图"/>
          <p:cNvPicPr>
            <a:picLocks noChangeAspect="1"/>
          </p:cNvPicPr>
          <p:nvPr/>
        </p:nvPicPr>
        <p:blipFill>
          <a:blip r:embed="rId1"/>
          <a:srcRect t="49139" r="-978"/>
          <a:stretch>
            <a:fillRect/>
          </a:stretch>
        </p:blipFill>
        <p:spPr>
          <a:xfrm>
            <a:off x="3909695" y="895350"/>
            <a:ext cx="8281670" cy="506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56"/>
                                        </p:tgtEl>
                                        <p:attrNameLst>
                                          <p:attrName>style.visibility</p:attrName>
                                        </p:attrNameLst>
                                      </p:cBhvr>
                                      <p:to>
                                        <p:strVal val="visible"/>
                                      </p:to>
                                    </p:set>
                                    <p:anim calcmode="discrete" valueType="clr">
                                      <p:cBhvr override="childStyle">
                                        <p:cTn id="7" dur="80"/>
                                        <p:tgtEl>
                                          <p:spTgt spid="15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
                                        </p:tgtEl>
                                        <p:attrNameLst>
                                          <p:attrName>fillcolor</p:attrName>
                                        </p:attrNameLst>
                                      </p:cBhvr>
                                      <p:tavLst>
                                        <p:tav tm="0">
                                          <p:val>
                                            <p:clrVal>
                                              <a:schemeClr val="accent2"/>
                                            </p:clrVal>
                                          </p:val>
                                        </p:tav>
                                        <p:tav tm="50000">
                                          <p:val>
                                            <p:clrVal>
                                              <a:schemeClr val="hlink"/>
                                            </p:clrVal>
                                          </p:val>
                                        </p:tav>
                                      </p:tavLst>
                                    </p:anim>
                                    <p:set>
                                      <p:cBhvr>
                                        <p:cTn id="9" dur="80"/>
                                        <p:tgtEl>
                                          <p:spTgt spid="15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56">
                                            <p:txEl>
                                              <p:pRg st="0" end="0"/>
                                            </p:txEl>
                                          </p:spTgt>
                                        </p:tgtEl>
                                        <p:attrNameLst>
                                          <p:attrName>style.visibility</p:attrName>
                                        </p:attrNameLst>
                                      </p:cBhvr>
                                      <p:to>
                                        <p:strVal val="visible"/>
                                      </p:to>
                                    </p:set>
                                    <p:anim calcmode="discrete" valueType="clr">
                                      <p:cBhvr override="childStyle">
                                        <p:cTn id="24" dur="80"/>
                                        <p:tgtEl>
                                          <p:spTgt spid="15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56">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56">
                                            <p:txEl>
                                              <p:pRg st="0" end="0"/>
                                            </p:txEl>
                                          </p:spTgt>
                                        </p:tgtEl>
                                        <p:attrNameLst>
                                          <p:attrName>fill.type</p:attrName>
                                        </p:attrNameLst>
                                      </p:cBhvr>
                                      <p:to>
                                        <p:strVal val="solid"/>
                                      </p:to>
                                    </p:set>
                                  </p:childTnLst>
                                </p:cTn>
                              </p:par>
                              <p:par>
                                <p:cTn id="27" presetID="27" presetClass="entr" presetSubtype="0" fill="hold" nodeType="withEffect">
                                  <p:stCondLst>
                                    <p:cond delay="0"/>
                                  </p:stCondLst>
                                  <p:iterate type="lt">
                                    <p:tmPct val="50000"/>
                                  </p:iterate>
                                  <p:childTnLst>
                                    <p:set>
                                      <p:cBhvr>
                                        <p:cTn id="28" dur="1" fill="hold">
                                          <p:stCondLst>
                                            <p:cond delay="0"/>
                                          </p:stCondLst>
                                        </p:cTn>
                                        <p:tgtEl>
                                          <p:spTgt spid="156">
                                            <p:txEl>
                                              <p:pRg st="1" end="1"/>
                                            </p:txEl>
                                          </p:spTgt>
                                        </p:tgtEl>
                                        <p:attrNameLst>
                                          <p:attrName>style.visibility</p:attrName>
                                        </p:attrNameLst>
                                      </p:cBhvr>
                                      <p:to>
                                        <p:strVal val="visible"/>
                                      </p:to>
                                    </p:set>
                                    <p:anim calcmode="discrete" valueType="clr">
                                      <p:cBhvr override="childStyle">
                                        <p:cTn id="29" dur="80"/>
                                        <p:tgtEl>
                                          <p:spTgt spid="15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56">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156">
                                            <p:txEl>
                                              <p:pRg st="1" end="1"/>
                                            </p:txEl>
                                          </p:spTgt>
                                        </p:tgtEl>
                                        <p:attrNameLst>
                                          <p:attrName>fill.type</p:attrName>
                                        </p:attrNameLst>
                                      </p:cBhvr>
                                      <p:to>
                                        <p:strVal val="solid"/>
                                      </p:to>
                                    </p:set>
                                  </p:childTnLst>
                                </p:cTn>
                              </p:par>
                              <p:par>
                                <p:cTn id="32" presetID="27" presetClass="entr" presetSubtype="0" fill="hold" nodeType="withEffect">
                                  <p:stCondLst>
                                    <p:cond delay="0"/>
                                  </p:stCondLst>
                                  <p:iterate type="lt">
                                    <p:tmPct val="50000"/>
                                  </p:iterate>
                                  <p:childTnLst>
                                    <p:set>
                                      <p:cBhvr>
                                        <p:cTn id="33" dur="1" fill="hold">
                                          <p:stCondLst>
                                            <p:cond delay="0"/>
                                          </p:stCondLst>
                                        </p:cTn>
                                        <p:tgtEl>
                                          <p:spTgt spid="156">
                                            <p:txEl>
                                              <p:pRg st="2" end="2"/>
                                            </p:txEl>
                                          </p:spTgt>
                                        </p:tgtEl>
                                        <p:attrNameLst>
                                          <p:attrName>style.visibility</p:attrName>
                                        </p:attrNameLst>
                                      </p:cBhvr>
                                      <p:to>
                                        <p:strVal val="visible"/>
                                      </p:to>
                                    </p:set>
                                    <p:anim calcmode="discrete" valueType="clr">
                                      <p:cBhvr override="childStyle">
                                        <p:cTn id="34" dur="80"/>
                                        <p:tgtEl>
                                          <p:spTgt spid="15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6">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2147482508" descr="用户、管理员N-S图"/>
          <p:cNvPicPr>
            <a:picLocks noChangeAspect="1"/>
          </p:cNvPicPr>
          <p:nvPr/>
        </p:nvPicPr>
        <p:blipFill>
          <a:blip r:embed="rId1"/>
          <a:srcRect l="6516" t="4021" r="54167" b="56570"/>
          <a:stretch>
            <a:fillRect/>
          </a:stretch>
        </p:blipFill>
        <p:spPr>
          <a:xfrm>
            <a:off x="1753235" y="1351280"/>
            <a:ext cx="3052445" cy="4437380"/>
          </a:xfrm>
          <a:prstGeom prst="rect">
            <a:avLst/>
          </a:prstGeom>
          <a:noFill/>
          <a:ln w="9525">
            <a:noFill/>
          </a:ln>
        </p:spPr>
      </p:pic>
      <p:graphicFrame>
        <p:nvGraphicFramePr>
          <p:cNvPr id="3" name="表格 2"/>
          <p:cNvGraphicFramePr/>
          <p:nvPr/>
        </p:nvGraphicFramePr>
        <p:xfrm>
          <a:off x="5460047" y="2503170"/>
          <a:ext cx="5411788" cy="2133600"/>
        </p:xfrm>
        <a:graphic>
          <a:graphicData uri="http://schemas.openxmlformats.org/drawingml/2006/table">
            <a:tbl>
              <a:tblPr firstRow="1" bandRow="1">
                <a:tableStyleId>{22838BEF-8BB2-4498-84A7-C5851F593DF1}</a:tableStyleId>
              </a:tblPr>
              <a:tblGrid>
                <a:gridCol w="5411788"/>
              </a:tblGrid>
              <a:tr h="2133600">
                <a:tc>
                  <a:txBody>
                    <a:bodyPr/>
                    <a:p>
                      <a:pPr indent="0">
                        <a:buNone/>
                      </a:pPr>
                      <a:r>
                        <a:rPr lang="en-US" sz="2000">
                          <a:solidFill>
                            <a:schemeClr val="accent1">
                              <a:lumMod val="60000"/>
                              <a:lumOff val="40000"/>
                            </a:schemeClr>
                          </a:solidFill>
                        </a:rPr>
                        <a:t>登录界面模块：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功能：用户或管理员进行登陆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输入：账号及密码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输出：和账号对应的用户的相关信息</a:t>
                      </a:r>
                      <a:endParaRPr lang="en-US" altLang="en-US" sz="2000">
                        <a:solidFill>
                          <a:schemeClr val="accent1">
                            <a:lumMod val="60000"/>
                            <a:lumOff val="40000"/>
                          </a:schemeClr>
                        </a:solidFill>
                      </a:endParaRPr>
                    </a:p>
                  </a:txBody>
                  <a:tcPr marL="68580" marR="68580" marT="0" marB="0" vert="horz" anchor="t" anchorCtr="0">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nvGraphicFramePr>
        <p:xfrm>
          <a:off x="5735637" y="2582545"/>
          <a:ext cx="5412105" cy="2153285"/>
        </p:xfrm>
        <a:graphic>
          <a:graphicData uri="http://schemas.openxmlformats.org/drawingml/2006/table">
            <a:tbl>
              <a:tblPr firstRow="1" bandRow="1">
                <a:tableStyleId>{22838BEF-8BB2-4498-84A7-C5851F593DF1}</a:tableStyleId>
              </a:tblPr>
              <a:tblGrid>
                <a:gridCol w="5411788"/>
              </a:tblGrid>
              <a:tr h="2153285">
                <a:tc>
                  <a:txBody>
                    <a:bodyPr/>
                    <a:p>
                      <a:pPr algn="l">
                        <a:buClrTx/>
                        <a:buSzTx/>
                        <a:buFontTx/>
                        <a:buNone/>
                      </a:pPr>
                      <a:r>
                        <a:rPr lang="en-US" sz="2000" b="1">
                          <a:solidFill>
                            <a:schemeClr val="accent1">
                              <a:lumMod val="60000"/>
                              <a:lumOff val="40000"/>
                            </a:schemeClr>
                          </a:solidFill>
                        </a:rPr>
                        <a:t>举报功能模块：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功能</a:t>
                      </a:r>
                      <a:r>
                        <a:rPr lang="en-US" sz="2000">
                          <a:solidFill>
                            <a:schemeClr val="accent1">
                              <a:lumMod val="60000"/>
                              <a:lumOff val="40000"/>
                            </a:schemeClr>
                          </a:solidFill>
                        </a:rPr>
                        <a:t>：举报违规帖子或者用户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输入</a:t>
                      </a:r>
                      <a:r>
                        <a:rPr lang="en-US" sz="2000">
                          <a:solidFill>
                            <a:schemeClr val="accent1">
                              <a:lumMod val="60000"/>
                              <a:lumOff val="40000"/>
                            </a:schemeClr>
                          </a:solidFill>
                        </a:rPr>
                        <a:t>：举报对象以及内容</a:t>
                      </a:r>
                      <a:endParaRPr lang="en-US" sz="2000">
                        <a:solidFill>
                          <a:schemeClr val="accent1">
                            <a:lumMod val="60000"/>
                            <a:lumOff val="40000"/>
                          </a:schemeClr>
                        </a:solidFill>
                      </a:endParaRPr>
                    </a:p>
                    <a:p>
                      <a:pPr algn="l">
                        <a:buClrTx/>
                        <a:buSzTx/>
                        <a:buFontTx/>
                        <a:buNone/>
                      </a:pP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输出</a:t>
                      </a:r>
                      <a:r>
                        <a:rPr lang="en-US" sz="2000">
                          <a:solidFill>
                            <a:schemeClr val="accent1">
                              <a:lumMod val="60000"/>
                              <a:lumOff val="40000"/>
                            </a:schemeClr>
                          </a:solidFill>
                        </a:rPr>
                        <a:t>：举报处理</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9" descr="登陆N-S"/>
          <p:cNvPicPr>
            <a:picLocks noChangeAspect="1"/>
          </p:cNvPicPr>
          <p:nvPr/>
        </p:nvPicPr>
        <p:blipFill>
          <a:blip r:embed="rId1"/>
          <a:srcRect l="55692" t="10416" r="4674" b="9586"/>
          <a:stretch>
            <a:fillRect/>
          </a:stretch>
        </p:blipFill>
        <p:spPr>
          <a:xfrm>
            <a:off x="1094740" y="1553845"/>
            <a:ext cx="4356100" cy="4211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5157470" y="2430145"/>
          <a:ext cx="5970270" cy="2762885"/>
        </p:xfrm>
        <a:graphic>
          <a:graphicData uri="http://schemas.openxmlformats.org/drawingml/2006/table">
            <a:tbl>
              <a:tblPr firstRow="1" bandRow="1">
                <a:tableStyleId>{22838BEF-8BB2-4498-84A7-C5851F593DF1}</a:tableStyleId>
              </a:tblPr>
              <a:tblGrid>
                <a:gridCol w="5970270"/>
              </a:tblGrid>
              <a:tr h="2762885">
                <a:tc>
                  <a:txBody>
                    <a:bodyPr/>
                    <a:p>
                      <a:pPr indent="0">
                        <a:buNone/>
                      </a:pPr>
                      <a:r>
                        <a:rPr lang="en-US" sz="2000" b="1">
                          <a:solidFill>
                            <a:schemeClr val="accent1">
                              <a:lumMod val="60000"/>
                              <a:lumOff val="40000"/>
                            </a:schemeClr>
                          </a:solidFill>
                        </a:rPr>
                        <a:t>用户功能模块：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：论坛交流、浏览功能，动植物科普功能、动物城友会功能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：点赞、评论、发帖、查看科普信息、查看活动等用户操作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：和用户操作对应的数据库信息调用以及显示</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6" descr="用户、管理员N-S图"/>
          <p:cNvPicPr>
            <a:picLocks noChangeAspect="1"/>
          </p:cNvPicPr>
          <p:nvPr/>
        </p:nvPicPr>
        <p:blipFill>
          <a:blip r:embed="rId2"/>
          <a:srcRect l="54420" t="1463" r="6236" b="54100"/>
          <a:stretch>
            <a:fillRect/>
          </a:stretch>
        </p:blipFill>
        <p:spPr>
          <a:xfrm>
            <a:off x="1456055" y="1108075"/>
            <a:ext cx="3301365" cy="5407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6196330" y="1988820"/>
          <a:ext cx="4980305" cy="2880360"/>
        </p:xfrm>
        <a:graphic>
          <a:graphicData uri="http://schemas.openxmlformats.org/drawingml/2006/table">
            <a:tbl>
              <a:tblPr firstRow="1" bandRow="1">
                <a:tableStyleId>{22838BEF-8BB2-4498-84A7-C5851F593DF1}</a:tableStyleId>
              </a:tblPr>
              <a:tblGrid>
                <a:gridCol w="4980305"/>
              </a:tblGrid>
              <a:tr h="2880360">
                <a:tc>
                  <a:txBody>
                    <a:bodyPr/>
                    <a:p>
                      <a:pPr indent="0">
                        <a:buNone/>
                      </a:pPr>
                      <a:r>
                        <a:rPr lang="en-US" sz="2000" b="1">
                          <a:solidFill>
                            <a:schemeClr val="accent1">
                              <a:lumMod val="60000"/>
                              <a:lumOff val="40000"/>
                            </a:schemeClr>
                          </a:solidFill>
                        </a:rPr>
                        <a:t>管理员功能模块：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：审核功能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：用户发起活动的操作、用户修改科普信息的操作、用户举报的操作等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：和管理员操作对应的数据库信息调用以及信息反馈给用户</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5" descr="用户、管理员N-S图"/>
          <p:cNvPicPr>
            <a:picLocks noChangeAspect="1"/>
          </p:cNvPicPr>
          <p:nvPr/>
        </p:nvPicPr>
        <p:blipFill>
          <a:blip r:embed="rId2"/>
          <a:srcRect l="6512" t="46915" r="7658" b="1340"/>
          <a:stretch>
            <a:fillRect/>
          </a:stretch>
        </p:blipFill>
        <p:spPr>
          <a:xfrm>
            <a:off x="609600" y="1320165"/>
            <a:ext cx="5449570" cy="47650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sz="2400" kern="0" dirty="0">
                  <a:solidFill>
                    <a:schemeClr val="accent1"/>
                  </a:solidFill>
                  <a:latin typeface="微软雅黑" panose="020B0503020204020204" pitchFamily="34" charset="-122"/>
                  <a:ea typeface="微软雅黑" panose="020B0503020204020204" pitchFamily="34" charset="-122"/>
                  <a:sym typeface="+mn-ea"/>
                </a:rPr>
                <a:t>Jackson</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Jackson图"/>
          <p:cNvPicPr>
            <a:picLocks noChangeAspect="1"/>
          </p:cNvPicPr>
          <p:nvPr>
            <p:custDataLst>
              <p:tags r:id="rId1"/>
            </p:custDataLst>
          </p:nvPr>
        </p:nvPicPr>
        <p:blipFill>
          <a:blip r:embed="rId2"/>
          <a:srcRect r="-1648" b="50009"/>
          <a:stretch>
            <a:fillRect/>
          </a:stretch>
        </p:blipFill>
        <p:spPr>
          <a:xfrm>
            <a:off x="1121410" y="680720"/>
            <a:ext cx="9133205" cy="5192395"/>
          </a:xfrm>
          <a:prstGeom prst="rect">
            <a:avLst/>
          </a:prstGeom>
        </p:spPr>
      </p:pic>
      <p:pic>
        <p:nvPicPr>
          <p:cNvPr id="3" name="图片 2" descr="管理员Jackson图"/>
          <p:cNvPicPr>
            <a:picLocks noChangeAspect="1"/>
          </p:cNvPicPr>
          <p:nvPr/>
        </p:nvPicPr>
        <p:blipFill>
          <a:blip r:embed="rId2"/>
          <a:srcRect t="49713" r="-2804"/>
          <a:stretch>
            <a:fillRect/>
          </a:stretch>
        </p:blipFill>
        <p:spPr>
          <a:xfrm>
            <a:off x="1121410" y="998220"/>
            <a:ext cx="9048750" cy="51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189355" y="1149350"/>
            <a:ext cx="5368925" cy="5629910"/>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（1）论坛部分</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①帖子的实时更新算法</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加载帖子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用户进入主界面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计时器到达三分钟</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数据库里有帖子信息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从数据库调取帖子并按</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最近更新时间排序显示在主界面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显示“暂无人发帖”</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endParaRPr lang="zh-CN" sz="2000"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803265" y="2148840"/>
            <a:ext cx="5500370" cy="3476625"/>
          </a:xfrm>
          <a:prstGeom prst="rect">
            <a:avLst/>
          </a:prstGeom>
          <a:noFill/>
        </p:spPr>
        <p:txBody>
          <a:bodyPr wrap="square" rtlCol="0" anchor="t">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②十大热帖推送算法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计时器到达一小时</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获取数据库中48小时内的帖子信息</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计算权值 = 点赞数/10 + 评论数/5</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取权值前十的帖子更新到十大热帖</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03633" y="2437856"/>
            <a:ext cx="1384594" cy="572230"/>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 name="矩形 1"/>
          <p:cNvSpPr/>
          <p:nvPr/>
        </p:nvSpPr>
        <p:spPr>
          <a:xfrm>
            <a:off x="1189355" y="1296670"/>
            <a:ext cx="5368925" cy="439864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（2）动植物科普</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①动植物科普信息排序算法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加载科普内容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用户进入动植物科普界面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动植物科普界面保持活跃</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数据库里有动物科普信息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时间排序显示在活动界面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显示“暂时没有更新的啦”</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加载动植物科普内容</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1910" y="1296670"/>
            <a:ext cx="5500370" cy="3969385"/>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（3）动物城友会</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①活动排序算法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加载活动</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活动界面保持活跃</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数据库里有活动信息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从数据库调取活动并按最近更新时间排序显示在活动界面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显示“暂没有活动”</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687705" y="218440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进入程序向用户发送获取信息的请求，用于直接登录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68420" y="911860"/>
            <a:ext cx="2580005" cy="5565775"/>
          </a:xfrm>
          <a:prstGeom prst="rect">
            <a:avLst/>
          </a:prstGeom>
        </p:spPr>
      </p:pic>
      <p:pic>
        <p:nvPicPr>
          <p:cNvPr id="4" name="图片 3"/>
          <p:cNvPicPr>
            <a:picLocks noChangeAspect="1"/>
          </p:cNvPicPr>
          <p:nvPr/>
        </p:nvPicPr>
        <p:blipFill>
          <a:blip r:embed="rId2"/>
          <a:stretch>
            <a:fillRect/>
          </a:stretch>
        </p:blipFill>
        <p:spPr>
          <a:xfrm>
            <a:off x="7060565" y="911860"/>
            <a:ext cx="2579370"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0084435" y="1699260"/>
            <a:ext cx="1289685" cy="1223010"/>
          </a:xfrm>
          <a:prstGeom prst="ellipse">
            <a:avLst/>
          </a:prstGeom>
          <a:noFill/>
          <a:ln w="98425">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41035" y="687070"/>
            <a:ext cx="2649855" cy="575564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751330" y="292227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登录界面滑动浏览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H="1" flipV="1">
            <a:off x="3303270" y="3319780"/>
            <a:ext cx="2811145" cy="367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flipV="1">
            <a:off x="4101465" y="1731645"/>
            <a:ext cx="2460625" cy="5308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37"/>
          <p:cNvCxnSpPr/>
          <p:nvPr/>
        </p:nvCxnSpPr>
        <p:spPr>
          <a:xfrm flipV="1">
            <a:off x="7810500" y="885825"/>
            <a:ext cx="1510665" cy="14014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67940" y="148272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11" name="矩形 10"/>
          <p:cNvSpPr/>
          <p:nvPr/>
        </p:nvSpPr>
        <p:spPr>
          <a:xfrm>
            <a:off x="9458325" y="687070"/>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2" name="Straight Connector 37"/>
          <p:cNvCxnSpPr/>
          <p:nvPr/>
        </p:nvCxnSpPr>
        <p:spPr>
          <a:xfrm>
            <a:off x="7599680" y="4041775"/>
            <a:ext cx="2185670" cy="2393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937750" y="39744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点赞、评论、收藏、转发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6" name="Straight Connector 37"/>
          <p:cNvCxnSpPr/>
          <p:nvPr/>
        </p:nvCxnSpPr>
        <p:spPr>
          <a:xfrm>
            <a:off x="7458710" y="2630170"/>
            <a:ext cx="1454150" cy="54864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081135" y="308102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可设置置顶帖</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9" name="Straight Connector 37"/>
          <p:cNvCxnSpPr/>
          <p:nvPr/>
        </p:nvCxnSpPr>
        <p:spPr>
          <a:xfrm flipH="1">
            <a:off x="5192395" y="5172710"/>
            <a:ext cx="1755775" cy="4044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466465" y="53835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可设置精华帖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flipV="1">
            <a:off x="5192395" y="997585"/>
            <a:ext cx="922020" cy="89662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086735" y="7988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可查看当前热帖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405745" y="1894205"/>
            <a:ext cx="781050" cy="800100"/>
          </a:xfrm>
          <a:prstGeom prst="rect">
            <a:avLst/>
          </a:prstGeom>
        </p:spPr>
      </p:pic>
      <p:cxnSp>
        <p:nvCxnSpPr>
          <p:cNvPr id="18" name="Straight Connector 37"/>
          <p:cNvCxnSpPr>
            <a:endCxn id="23" idx="2"/>
          </p:cNvCxnSpPr>
          <p:nvPr/>
        </p:nvCxnSpPr>
        <p:spPr>
          <a:xfrm flipV="1">
            <a:off x="8155305" y="2310765"/>
            <a:ext cx="1929130" cy="259080"/>
          </a:xfrm>
          <a:prstGeom prst="line">
            <a:avLst/>
          </a:prstGeom>
          <a:ln>
            <a:solidFill>
              <a:srgbClr val="E57688"/>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4"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4"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4"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4"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4"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4"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4" fill="hold" nodeType="withEffect">
                                  <p:stCondLst>
                                    <p:cond delay="50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1" grpId="0"/>
      <p:bldP spid="15" grpId="0"/>
      <p:bldP spid="17" grpId="0"/>
      <p:bldP spid="20" grpId="0"/>
      <p:bldP spid="22" grpId="0"/>
      <p:bldP spid="23" grpId="0" animBg="1"/>
      <p:bldP spid="2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171450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点击十大热帖</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进入热帖界面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719955" y="588645"/>
            <a:ext cx="2751455" cy="5948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454150" y="285623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若未登录就进行评论操作，则会跳到此界面要求登录。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28540" y="798830"/>
            <a:ext cx="2535555" cy="545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点击帖子进入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00270" y="657225"/>
            <a:ext cx="2791460" cy="595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424180" y="146558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28845" y="589915"/>
            <a:ext cx="2734310" cy="5955030"/>
          </a:xfrm>
          <a:prstGeom prst="rect">
            <a:avLst/>
          </a:prstGeom>
        </p:spPr>
      </p:pic>
      <p:cxnSp>
        <p:nvCxnSpPr>
          <p:cNvPr id="21" name="Straight Connector 37"/>
          <p:cNvCxnSpPr>
            <a:endCxn id="22" idx="3"/>
          </p:cNvCxnSpPr>
          <p:nvPr/>
        </p:nvCxnSpPr>
        <p:spPr>
          <a:xfrm flipH="1">
            <a:off x="4235450" y="2022475"/>
            <a:ext cx="883920" cy="4241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可发起活动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a:off x="6823710" y="205803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512175" y="21710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可查看自己加入的活动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6375400" y="377634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63865" y="388937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可查看当前正在筹备的活动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500"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7962265" y="798195"/>
            <a:ext cx="2729230" cy="5952490"/>
          </a:xfrm>
          <a:prstGeom prst="rect">
            <a:avLst/>
          </a:prstGeom>
        </p:spPr>
      </p:pic>
      <p:pic>
        <p:nvPicPr>
          <p:cNvPr id="17" name="图片 16"/>
          <p:cNvPicPr>
            <a:picLocks noChangeAspect="1"/>
          </p:cNvPicPr>
          <p:nvPr/>
        </p:nvPicPr>
        <p:blipFill>
          <a:blip r:embed="rId2"/>
          <a:stretch>
            <a:fillRect/>
          </a:stretch>
        </p:blipFill>
        <p:spPr>
          <a:xfrm>
            <a:off x="7952105" y="836295"/>
            <a:ext cx="2734310" cy="5899785"/>
          </a:xfrm>
          <a:prstGeom prst="rect">
            <a:avLst/>
          </a:prstGeom>
        </p:spPr>
      </p:pic>
      <p:pic>
        <p:nvPicPr>
          <p:cNvPr id="2" name="图片 1"/>
          <p:cNvPicPr>
            <a:picLocks noChangeAspect="1"/>
          </p:cNvPicPr>
          <p:nvPr/>
        </p:nvPicPr>
        <p:blipFill>
          <a:blip r:embed="rId3"/>
          <a:stretch>
            <a:fillRect/>
          </a:stretch>
        </p:blipFill>
        <p:spPr>
          <a:xfrm>
            <a:off x="2694940" y="873760"/>
            <a:ext cx="2683510" cy="582485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99720" y="1157605"/>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2203450" y="2211070"/>
            <a:ext cx="757555" cy="5422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96265" y="2246630"/>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可查询想要获得的动植物信息</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V="1">
            <a:off x="4060190" y="2148205"/>
            <a:ext cx="1892935" cy="7804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974715" y="193294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动植物分类查询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4312285" y="3476625"/>
            <a:ext cx="1466215" cy="100647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876925" y="418655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点击可查看动物详细信息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1" name="Straight Connector 37"/>
          <p:cNvCxnSpPr/>
          <p:nvPr/>
        </p:nvCxnSpPr>
        <p:spPr>
          <a:xfrm flipV="1">
            <a:off x="5047615" y="2883535"/>
            <a:ext cx="709295" cy="1822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778500" y="266827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添加自己的科普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40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4"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78045" y="417195"/>
            <a:ext cx="2835275" cy="602424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消息</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进入消息界面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1779905"/>
            <a:ext cx="1821180" cy="82105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可查看通知以及私信</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67250" y="363220"/>
            <a:ext cx="2858135" cy="613156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发帖</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进入帖子界面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2163445"/>
            <a:ext cx="652145" cy="4375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可编辑自己想要的内容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a:endCxn id="22" idx="3"/>
          </p:cNvCxnSpPr>
          <p:nvPr/>
        </p:nvCxnSpPr>
        <p:spPr>
          <a:xfrm flipH="1" flipV="1">
            <a:off x="4235450" y="2600960"/>
            <a:ext cx="718820" cy="2908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a:off x="4225925" y="1501775"/>
            <a:ext cx="498475" cy="11023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525510" y="3822065"/>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说明了格式规范以及注意事项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1"/>
          </p:cNvCxnSpPr>
          <p:nvPr/>
        </p:nvCxnSpPr>
        <p:spPr>
          <a:xfrm>
            <a:off x="6969760" y="3975735"/>
            <a:ext cx="1555750" cy="3530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par>
                                <p:cTn id="21" presetID="22" presetClass="entr" presetSubtype="4"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肘形连接符 43"/>
          <p:cNvSpPr>
            <a:spLocks noChangeShapeType="1"/>
          </p:cNvSpPr>
          <p:nvPr/>
        </p:nvSpPr>
        <p:spPr bwMode="auto">
          <a:xfrm rot="10800000" flipH="1">
            <a:off x="7742147" y="1964803"/>
            <a:ext cx="92502" cy="181986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肘形连接符 17"/>
          <p:cNvSpPr>
            <a:spLocks noChangeShapeType="1"/>
          </p:cNvSpPr>
          <p:nvPr/>
        </p:nvSpPr>
        <p:spPr bwMode="auto">
          <a:xfrm rot="16200000" flipH="1">
            <a:off x="7428865" y="4189095"/>
            <a:ext cx="715645" cy="338518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肘形连接符 46"/>
          <p:cNvSpPr>
            <a:spLocks noChangeShapeType="1"/>
          </p:cNvSpPr>
          <p:nvPr/>
        </p:nvSpPr>
        <p:spPr bwMode="auto">
          <a:xfrm rot="10800000" flipV="1">
            <a:off x="4175490" y="3941999"/>
            <a:ext cx="179966" cy="765139"/>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肘形连接符 51"/>
          <p:cNvSpPr>
            <a:spLocks noChangeShapeType="1"/>
          </p:cNvSpPr>
          <p:nvPr/>
        </p:nvSpPr>
        <p:spPr bwMode="auto">
          <a:xfrm rot="16200000" flipV="1">
            <a:off x="5052060" y="1333500"/>
            <a:ext cx="349885" cy="174307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3"/>
          <p:cNvGrpSpPr/>
          <p:nvPr/>
        </p:nvGrpSpPr>
        <p:grpSpPr>
          <a:xfrm>
            <a:off x="4446953" y="2516418"/>
            <a:ext cx="3312961" cy="3071753"/>
            <a:chOff x="3898426" y="1805124"/>
            <a:chExt cx="4494140" cy="4166144"/>
          </a:xfrm>
        </p:grpSpPr>
        <p:sp>
          <p:nvSpPr>
            <p:cNvPr id="37" name="椭圆 12"/>
            <p:cNvSpPr>
              <a:spLocks noChangeArrowheads="1"/>
            </p:cNvSpPr>
            <p:nvPr/>
          </p:nvSpPr>
          <p:spPr bwMode="auto">
            <a:xfrm flipH="1">
              <a:off x="5881907" y="1805124"/>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椭圆 10"/>
            <p:cNvSpPr>
              <a:spLocks noChangeArrowheads="1"/>
            </p:cNvSpPr>
            <p:nvPr/>
          </p:nvSpPr>
          <p:spPr bwMode="auto">
            <a:xfrm flipH="1">
              <a:off x="7771164" y="3503547"/>
              <a:ext cx="516444" cy="516444"/>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椭圆 11"/>
            <p:cNvSpPr>
              <a:spLocks noChangeArrowheads="1"/>
            </p:cNvSpPr>
            <p:nvPr/>
          </p:nvSpPr>
          <p:spPr bwMode="auto">
            <a:xfrm flipH="1">
              <a:off x="5881907" y="5241328"/>
              <a:ext cx="515252" cy="516445"/>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椭圆 44"/>
            <p:cNvSpPr>
              <a:spLocks noChangeArrowheads="1"/>
            </p:cNvSpPr>
            <p:nvPr/>
          </p:nvSpPr>
          <p:spPr bwMode="auto">
            <a:xfrm flipH="1">
              <a:off x="4010541" y="3503547"/>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左弧形箭头 1"/>
            <p:cNvSpPr>
              <a:spLocks noChangeArrowheads="1"/>
            </p:cNvSpPr>
            <p:nvPr/>
          </p:nvSpPr>
          <p:spPr bwMode="auto">
            <a:xfrm>
              <a:off x="3898426" y="1805124"/>
              <a:ext cx="1892835" cy="4166144"/>
            </a:xfrm>
            <a:prstGeom prst="curvedRightArrow">
              <a:avLst>
                <a:gd name="adj1" fmla="val 24996"/>
                <a:gd name="adj2" fmla="val 50022"/>
                <a:gd name="adj3" fmla="val 25000"/>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左弧形箭头 39"/>
            <p:cNvSpPr>
              <a:spLocks noChangeArrowheads="1"/>
            </p:cNvSpPr>
            <p:nvPr/>
          </p:nvSpPr>
          <p:spPr bwMode="auto">
            <a:xfrm flipH="1">
              <a:off x="6498539" y="1805124"/>
              <a:ext cx="1894027" cy="4166144"/>
            </a:xfrm>
            <a:prstGeom prst="curvedRightArrow">
              <a:avLst>
                <a:gd name="adj1" fmla="val 24980"/>
                <a:gd name="adj2" fmla="val 49990"/>
                <a:gd name="adj3" fmla="val 25000"/>
              </a:avLst>
            </a:prstGeom>
            <a:solidFill>
              <a:schemeClr val="accent4"/>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69"/>
            <p:cNvGrpSpPr/>
            <p:nvPr/>
          </p:nvGrpSpPr>
          <p:grpSpPr>
            <a:xfrm>
              <a:off x="5981606" y="5340706"/>
              <a:ext cx="317153" cy="317695"/>
              <a:chOff x="9145588" y="4435471"/>
              <a:chExt cx="464344" cy="465137"/>
            </a:xfrm>
          </p:grpSpPr>
          <p:sp>
            <p:nvSpPr>
              <p:cNvPr id="71" name="AutoShape 7"/>
              <p:cNvSpPr/>
              <p:nvPr/>
            </p:nvSpPr>
            <p:spPr bwMode="auto">
              <a:xfrm>
                <a:off x="9145588" y="4435471"/>
                <a:ext cx="464344" cy="465137"/>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79"/>
            <p:cNvGrpSpPr/>
            <p:nvPr/>
          </p:nvGrpSpPr>
          <p:grpSpPr>
            <a:xfrm>
              <a:off x="7864358" y="3622124"/>
              <a:ext cx="317153" cy="317695"/>
              <a:chOff x="7287419" y="3505994"/>
              <a:chExt cx="464344" cy="465138"/>
            </a:xfrm>
          </p:grpSpPr>
          <p:sp>
            <p:nvSpPr>
              <p:cNvPr id="81"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6"/>
            <p:cNvGrpSpPr/>
            <p:nvPr/>
          </p:nvGrpSpPr>
          <p:grpSpPr>
            <a:xfrm>
              <a:off x="4146264" y="3609536"/>
              <a:ext cx="238000" cy="317695"/>
              <a:chOff x="2639220" y="3510754"/>
              <a:chExt cx="348456" cy="465137"/>
            </a:xfrm>
          </p:grpSpPr>
          <p:sp>
            <p:nvSpPr>
              <p:cNvPr id="88" name="AutoShape 115"/>
              <p:cNvSpPr/>
              <p:nvPr/>
            </p:nvSpPr>
            <p:spPr bwMode="auto">
              <a:xfrm>
                <a:off x="2639220" y="3510754"/>
                <a:ext cx="348456" cy="465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9"/>
            <p:cNvGrpSpPr/>
            <p:nvPr/>
          </p:nvGrpSpPr>
          <p:grpSpPr>
            <a:xfrm>
              <a:off x="5992775" y="1913195"/>
              <a:ext cx="317153" cy="317153"/>
              <a:chOff x="4439444" y="1652588"/>
              <a:chExt cx="464344" cy="464344"/>
            </a:xfrm>
          </p:grpSpPr>
          <p:sp>
            <p:nvSpPr>
              <p:cNvPr id="91"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96" name="TextBox 95"/>
          <p:cNvSpPr txBox="1"/>
          <p:nvPr/>
        </p:nvSpPr>
        <p:spPr>
          <a:xfrm>
            <a:off x="3763645" y="1792605"/>
            <a:ext cx="474980" cy="344805"/>
          </a:xfrm>
          <a:prstGeom prst="rect">
            <a:avLst/>
          </a:prstGeom>
          <a:noFill/>
        </p:spPr>
        <p:txBody>
          <a:bodyPr wrap="non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标识</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98"/>
          <p:cNvGrpSpPr/>
          <p:nvPr/>
        </p:nvGrpSpPr>
        <p:grpSpPr>
          <a:xfrm>
            <a:off x="681355" y="4815205"/>
            <a:ext cx="3557270" cy="1584238"/>
            <a:chOff x="773723" y="1855899"/>
            <a:chExt cx="2969070" cy="1824365"/>
          </a:xfrm>
        </p:grpSpPr>
        <p:sp>
          <p:nvSpPr>
            <p:cNvPr id="100" name="TextBox 99"/>
            <p:cNvSpPr txBox="1"/>
            <p:nvPr/>
          </p:nvSpPr>
          <p:spPr>
            <a:xfrm>
              <a:off x="2335338" y="1855899"/>
              <a:ext cx="1407455" cy="397068"/>
            </a:xfrm>
            <a:prstGeom prst="rect">
              <a:avLst/>
            </a:prstGeom>
            <a:noFill/>
          </p:spPr>
          <p:txBody>
            <a:bodyPr wrap="squar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相关文档</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00"/>
            <p:cNvSpPr/>
            <p:nvPr/>
          </p:nvSpPr>
          <p:spPr>
            <a:xfrm>
              <a:off x="773723" y="2259448"/>
              <a:ext cx="2945199" cy="1420816"/>
            </a:xfrm>
            <a:prstGeom prst="rect">
              <a:avLst/>
            </a:prstGeom>
          </p:spPr>
          <p:txBody>
            <a:bodyPr wrap="square" lIns="0" tIns="0" rIns="0" bIns="0">
              <a:spAutoFit/>
            </a:bodyPr>
            <a:lstStyle/>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SE2021-G005-项目想法1.0.docx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SE2021-G005-项目计划表0.1.docx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SE2021-G005-可行性分析报告1.1.docx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SE2021-G005-需求分析报告1.1.docx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SE2021-G005-系统设计说明0.4.docx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01"/>
          <p:cNvGrpSpPr/>
          <p:nvPr/>
        </p:nvGrpSpPr>
        <p:grpSpPr>
          <a:xfrm>
            <a:off x="8009074" y="823595"/>
            <a:ext cx="4132761" cy="2167161"/>
            <a:chOff x="773594" y="1862476"/>
            <a:chExt cx="2945329" cy="2495721"/>
          </a:xfrm>
        </p:grpSpPr>
        <p:sp>
          <p:nvSpPr>
            <p:cNvPr id="103" name="TextBox 102"/>
            <p:cNvSpPr txBox="1"/>
            <p:nvPr/>
          </p:nvSpPr>
          <p:spPr>
            <a:xfrm>
              <a:off x="773594" y="1862476"/>
              <a:ext cx="1299059" cy="397080"/>
            </a:xfrm>
            <a:prstGeom prst="rect">
              <a:avLst/>
            </a:prstGeom>
            <a:noFill/>
          </p:spPr>
          <p:txBody>
            <a:bodyPr wrap="square" lIns="0" tIns="0" rIns="0" bIns="0" rtlCol="0">
              <a:spAutoFit/>
            </a:bodyPr>
            <a:lstStyle/>
            <a:p>
              <a:pP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系统概述</a:t>
              </a:r>
              <a:endParaRPr lang="en-GB"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ectangle 103"/>
            <p:cNvSpPr/>
            <p:nvPr/>
          </p:nvSpPr>
          <p:spPr>
            <a:xfrm>
              <a:off x="773723" y="2368407"/>
              <a:ext cx="2945200" cy="1989790"/>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本文档用于说明对于“城院生态圈”的需求分析。</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项目是通过小程序实现用户的交流论坛——“城院生态圈”，以爱护动植物、科普相关知识为目的，作为一个论坛平台供校内学生们交流动植物。力争做到界面清新、充实功能、无广告、无收费，操作简单易上手，吸引用户加入。本项目实现的小程序最终会在微信小程序的搜索栏下找到并运行。</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107"/>
          <p:cNvGrpSpPr/>
          <p:nvPr/>
        </p:nvGrpSpPr>
        <p:grpSpPr>
          <a:xfrm>
            <a:off x="7957584" y="4318000"/>
            <a:ext cx="3532741" cy="1844844"/>
            <a:chOff x="773722" y="1840132"/>
            <a:chExt cx="2945201" cy="2125056"/>
          </a:xfrm>
        </p:grpSpPr>
        <p:sp>
          <p:nvSpPr>
            <p:cNvPr id="109" name="TextBox 108"/>
            <p:cNvSpPr txBox="1"/>
            <p:nvPr/>
          </p:nvSpPr>
          <p:spPr>
            <a:xfrm>
              <a:off x="773918" y="1840132"/>
              <a:ext cx="1299058" cy="397177"/>
            </a:xfrm>
            <a:prstGeom prst="rect">
              <a:avLst/>
            </a:prstGeom>
            <a:noFill/>
          </p:spPr>
          <p:txBody>
            <a:bodyPr wrap="square" lIns="0" tIns="0" rIns="0" bIns="0" rtlCol="0">
              <a:spAutoFit/>
            </a:bodyPr>
            <a:lstStyle/>
            <a:p>
              <a:pPr algn="l">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开发历史</a:t>
              </a:r>
              <a:endPar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Rectangle 109"/>
            <p:cNvSpPr/>
            <p:nvPr/>
          </p:nvSpPr>
          <p:spPr>
            <a:xfrm>
              <a:off x="773722" y="2259447"/>
              <a:ext cx="2945201" cy="1705741"/>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2021/9/15-2021/9/23 课题选择</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2021/9/23-2021/10/10 项目计划制定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2021/10/10-2021/10/17 可行性分析报告制定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2021/10/18-2021/10/24 需求分析报告制定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2021/11/3-2021/11/7 系统设计说明报告制定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2021/11/10-2021/11/14 详细设计报告指定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12" name="表格 11"/>
          <p:cNvGraphicFramePr/>
          <p:nvPr>
            <p:custDataLst>
              <p:tags r:id="rId1"/>
            </p:custDataLst>
          </p:nvPr>
        </p:nvGraphicFramePr>
        <p:xfrm>
          <a:off x="182880" y="2204720"/>
          <a:ext cx="4446905" cy="786130"/>
        </p:xfrm>
        <a:graphic>
          <a:graphicData uri="http://schemas.openxmlformats.org/drawingml/2006/table">
            <a:tbl>
              <a:tblPr firstRow="1" bandRow="1">
                <a:tableStyleId>{5940675A-B579-460E-94D1-54222C63F5DA}</a:tableStyleId>
              </a:tblPr>
              <a:tblGrid>
                <a:gridCol w="1157605"/>
                <a:gridCol w="768985"/>
                <a:gridCol w="2520315"/>
              </a:tblGrid>
              <a:tr h="201295">
                <a:tc rowSpan="4">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SE2021-G005-系统设计说明</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6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0.3</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129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2021-11-9</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graphicFrame>
        <p:nvGraphicFramePr>
          <p:cNvPr id="16" name="表格 15"/>
          <p:cNvGraphicFramePr/>
          <p:nvPr>
            <p:custDataLst>
              <p:tags r:id="rId2"/>
            </p:custDataLst>
          </p:nvPr>
        </p:nvGraphicFramePr>
        <p:xfrm>
          <a:off x="182245" y="3063875"/>
          <a:ext cx="4197350" cy="776605"/>
        </p:xfrm>
        <a:graphic>
          <a:graphicData uri="http://schemas.openxmlformats.org/drawingml/2006/table">
            <a:tbl>
              <a:tblPr firstRow="1" bandRow="1">
                <a:tableStyleId>{5940675A-B579-460E-94D1-54222C63F5DA}</a:tableStyleId>
              </a:tblPr>
              <a:tblGrid>
                <a:gridCol w="1099185"/>
                <a:gridCol w="802640"/>
                <a:gridCol w="2295525"/>
              </a:tblGrid>
              <a:tr h="187960">
                <a:tc rowSpan="4">
                  <a:txBody>
                    <a:bodyPr/>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SE2021-G005-软件详细设计</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0.1</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1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2021-11-14</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bldLvl="0" animBg="1"/>
      <p:bldP spid="49" grpId="0" animBg="1"/>
      <p:bldP spid="5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33470" y="295275"/>
            <a:ext cx="2912110" cy="617156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328295" y="2140585"/>
            <a:ext cx="2969895" cy="162877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点地图进入地图界面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地图界面会标识出哪个部分经常出没哪种动物或有丰富种类的此植物</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04380" y="1543685"/>
            <a:ext cx="1607185" cy="193675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点击这个图标会显示物种，再点击可以跳转到动植物科普界面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5483860" y="1894840"/>
            <a:ext cx="1560195" cy="6330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9229725" y="1369060"/>
            <a:ext cx="1552575" cy="771525"/>
          </a:xfrm>
          <a:prstGeom prst="rect">
            <a:avLst/>
          </a:prstGeom>
        </p:spPr>
      </p:pic>
      <p:pic>
        <p:nvPicPr>
          <p:cNvPr id="11" name="图片 10"/>
          <p:cNvPicPr>
            <a:picLocks noChangeAspect="1"/>
          </p:cNvPicPr>
          <p:nvPr/>
        </p:nvPicPr>
        <p:blipFill>
          <a:blip r:embed="rId3"/>
          <a:stretch>
            <a:fillRect/>
          </a:stretch>
        </p:blipFill>
        <p:spPr>
          <a:xfrm>
            <a:off x="9041130" y="2377440"/>
            <a:ext cx="1929765" cy="408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98035" y="269240"/>
            <a:ext cx="2996565" cy="644398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我的</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个人信息界面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397510"/>
          </a:xfrm>
          <a:prstGeom prst="rect">
            <a:avLst/>
          </a:prstGeom>
        </p:spPr>
        <p:txBody>
          <a:bodyPr wrap="square" lIns="91400" tIns="45699" rIns="91400" bIns="45699">
            <a:spAutoFit/>
          </a:bodyPr>
          <a:p>
            <a:pPr lvl="0" algn="l" defTabSz="914400">
              <a:defRPr/>
            </a:pPr>
            <a:r>
              <a:rPr lang="zh-CN" sz="2000" kern="0" dirty="0">
                <a:solidFill>
                  <a:schemeClr val="accent1"/>
                </a:solidFill>
                <a:latin typeface="微软雅黑" panose="020B0503020204020204" pitchFamily="34" charset="-122"/>
                <a:ea typeface="微软雅黑" panose="020B0503020204020204" pitchFamily="34" charset="-122"/>
              </a:rPr>
              <a:t>管理员审核界面</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2147482548"/>
          <p:cNvPicPr>
            <a:picLocks noChangeAspect="1"/>
          </p:cNvPicPr>
          <p:nvPr>
            <p:custDataLst>
              <p:tags r:id="rId1"/>
            </p:custDataLst>
          </p:nvPr>
        </p:nvPicPr>
        <p:blipFill>
          <a:blip r:embed="rId2"/>
          <a:stretch>
            <a:fillRect/>
          </a:stretch>
        </p:blipFill>
        <p:spPr>
          <a:xfrm>
            <a:off x="4711700" y="441960"/>
            <a:ext cx="2768600" cy="5974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伪代码设计（部分展示）</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920240" y="798830"/>
            <a:ext cx="8754110" cy="580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参考文献</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406400" y="657606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1" name="Title 13"/>
          <p:cNvSpPr txBox="1"/>
          <p:nvPr/>
        </p:nvSpPr>
        <p:spPr>
          <a:xfrm>
            <a:off x="406400" y="1256030"/>
            <a:ext cx="10894060" cy="5320030"/>
          </a:xfrm>
          <a:prstGeom prst="rect">
            <a:avLst/>
          </a:prstGeom>
        </p:spPr>
        <p:txBody>
          <a:bodyPr lIns="91424" tIns="45713" rIns="91424" bIns="45713" anchor="ctr">
            <a:noAutofit/>
          </a:bodyPr>
          <a:lstStyle/>
          <a:p>
            <a:pPr algn="l"/>
            <a:r>
              <a:rPr dirty="0">
                <a:solidFill>
                  <a:schemeClr val="tx1">
                    <a:lumMod val="65000"/>
                    <a:lumOff val="35000"/>
                  </a:schemeClr>
                </a:solidFill>
                <a:latin typeface="微软雅黑" panose="020B0503020204020204" pitchFamily="34" charset="-122"/>
                <a:ea typeface="微软雅黑" panose="020B0503020204020204" pitchFamily="34" charset="-122"/>
              </a:rPr>
              <a:t>[1]《GB T-8567-2006计算机软件文档编制规范》</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[2]《SE2021-G005-项目计划表0.1》 -2020/11/10</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[3]《SE2021-G005-可行性分析报告1.1》 -2020/11/07</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[4]张海藩，牟永敏.软件工程导论(第6版)[M]北京：清华大学出版社 P117-143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[5]王珊，萨师煊. 数据库系统概论(第5版)[M]北京：高等教育出版社</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[6]GB+T-8567-2006计算机软件文档编制规范 - 软件结构(详细)设计说明 P63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lang="en-US" dirty="0">
                <a:solidFill>
                  <a:schemeClr val="tx1">
                    <a:lumMod val="65000"/>
                    <a:lumOff val="35000"/>
                  </a:schemeClr>
                </a:solidFill>
                <a:latin typeface="微软雅黑" panose="020B0503020204020204" pitchFamily="34" charset="-122"/>
                <a:ea typeface="微软雅黑" panose="020B0503020204020204" pitchFamily="34" charset="-122"/>
              </a:rPr>
              <a:t>[7]</a:t>
            </a:r>
            <a:r>
              <a:rPr dirty="0">
                <a:solidFill>
                  <a:schemeClr val="tx1">
                    <a:lumMod val="65000"/>
                    <a:lumOff val="35000"/>
                  </a:schemeClr>
                </a:solidFill>
                <a:latin typeface="微软雅黑" panose="020B0503020204020204" pitchFamily="34" charset="-122"/>
                <a:ea typeface="微软雅黑" panose="020B0503020204020204" pitchFamily="34" charset="-122"/>
              </a:rPr>
              <a:t>微信小程序官方文档：https://developers.weixin.qq.com/doc/</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8</a:t>
            </a:r>
            <a:r>
              <a:rPr dirty="0">
                <a:solidFill>
                  <a:schemeClr val="tx1">
                    <a:lumMod val="65000"/>
                    <a:lumOff val="35000"/>
                  </a:schemeClr>
                </a:solidFill>
                <a:latin typeface="微软雅黑" panose="020B0503020204020204" pitchFamily="34" charset="-122"/>
                <a:ea typeface="微软雅黑" panose="020B0503020204020204" pitchFamily="34" charset="-122"/>
              </a:rPr>
              <a:t>]GB+T-8567-2006计算机软件文档编制规范 -系统设计说明(SSDD)</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9</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总体设计 p.92-115</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10</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软件配置管理p.328-331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参考文献</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1" fill="hold" grpId="0" nodeType="withEffect">
                                  <p:stCondLst>
                                    <p:cond delay="400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kern="0" dirty="0">
                <a:solidFill>
                  <a:schemeClr val="accent1"/>
                </a:solidFill>
                <a:latin typeface="微软雅黑" panose="020B0503020204020204" pitchFamily="34" charset="-122"/>
                <a:ea typeface="微软雅黑" panose="020B0503020204020204" pitchFamily="34" charset="-122"/>
              </a:rPr>
              <a:t>小组分工</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733165" y="457835"/>
          <a:ext cx="7261860" cy="5777865"/>
        </p:xfrm>
        <a:graphic>
          <a:graphicData uri="http://schemas.openxmlformats.org/drawingml/2006/table">
            <a:tbl>
              <a:tblPr firstRow="1" bandRow="1">
                <a:tableStyleId>{5940675A-B579-460E-94D1-54222C63F5DA}</a:tableStyleId>
              </a:tblPr>
              <a:tblGrid>
                <a:gridCol w="909320"/>
                <a:gridCol w="1753870"/>
                <a:gridCol w="1491615"/>
                <a:gridCol w="500380"/>
                <a:gridCol w="21590"/>
                <a:gridCol w="502920"/>
                <a:gridCol w="623570"/>
                <a:gridCol w="723900"/>
                <a:gridCol w="734695"/>
              </a:tblGrid>
              <a:tr h="23685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黄依豪</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38125">
                <a:tc gridSpan="9">
                  <a:txBody>
                    <a:bodyPr/>
                    <a:p>
                      <a:pPr indent="0" algn="ctr">
                        <a:buNone/>
                      </a:pPr>
                      <a:r>
                        <a:rPr lang="en-US" sz="900" b="1">
                          <a:latin typeface="仿宋" panose="02010609060101010101" charset="-122"/>
                          <a:ea typeface="仿宋" panose="02010609060101010101" charset="-122"/>
                          <a:cs typeface="仿宋" panose="02010609060101010101" charset="-122"/>
                        </a:rPr>
                        <a:t>工 作 安 排</a:t>
                      </a:r>
                      <a:endParaRPr lang="en-US" altLang="en-US" sz="900" b="1">
                        <a:latin typeface="仿宋" panose="02010609060101010101" charset="-122"/>
                        <a:ea typeface="仿宋" panose="02010609060101010101"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3685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详细设计报告初稿撰写，Jackson图、PAD图绘制</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575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ER图物理模型设计、算法设计、伪代码编写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63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685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8321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PPT制作</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037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448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67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10" name="表格 9"/>
          <p:cNvGraphicFramePr/>
          <p:nvPr>
            <p:custDataLst>
              <p:tags r:id="rId1"/>
            </p:custDataLst>
          </p:nvPr>
        </p:nvGraphicFramePr>
        <p:xfrm>
          <a:off x="3682365" y="503555"/>
          <a:ext cx="7455535" cy="5793105"/>
        </p:xfrm>
        <a:graphic>
          <a:graphicData uri="http://schemas.openxmlformats.org/drawingml/2006/table">
            <a:tbl>
              <a:tblPr firstRow="1" bandRow="1">
                <a:tableStyleId>{5940675A-B579-460E-94D1-54222C63F5DA}</a:tableStyleId>
              </a:tblPr>
              <a:tblGrid>
                <a:gridCol w="934085"/>
                <a:gridCol w="1631315"/>
                <a:gridCol w="1699895"/>
                <a:gridCol w="514350"/>
                <a:gridCol w="23495"/>
                <a:gridCol w="513715"/>
                <a:gridCol w="641350"/>
                <a:gridCol w="743585"/>
                <a:gridCol w="753745"/>
              </a:tblGrid>
              <a:tr h="21780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李东泽</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1780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178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225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总体设计报告完善、测试计划制定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162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19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907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5082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1844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3768090" y="433070"/>
          <a:ext cx="7411085" cy="5836285"/>
        </p:xfrm>
        <a:graphic>
          <a:graphicData uri="http://schemas.openxmlformats.org/drawingml/2006/table">
            <a:tbl>
              <a:tblPr firstRow="1" bandRow="1">
                <a:tableStyleId>{5940675A-B579-460E-94D1-54222C63F5DA}</a:tableStyleId>
              </a:tblPr>
              <a:tblGrid>
                <a:gridCol w="929005"/>
                <a:gridCol w="1602105"/>
                <a:gridCol w="1707515"/>
                <a:gridCol w="512445"/>
                <a:gridCol w="22860"/>
                <a:gridCol w="511810"/>
                <a:gridCol w="636270"/>
                <a:gridCol w="739775"/>
                <a:gridCol w="749300"/>
              </a:tblGrid>
              <a:tr h="242570">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梁晓勇</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4193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4193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总体设计报告完善、用户手册制定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03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066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819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会议纪要整理、任务分配整理</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194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1300">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89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1125278"/>
            <a:ext cx="12188238" cy="532736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4739" tIns="47369" rIns="94739" bIns="47369" rtlCol="0" anchor="ctr"/>
          <a:lstStyle/>
          <a:p>
            <a:pPr algn="ctr"/>
            <a:endParaRPr lang="zh-CN" altLang="en-US" sz="240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677310" y="1659914"/>
            <a:ext cx="6385137" cy="4258088"/>
          </a:xfrm>
          <a:prstGeom prst="flowChartManualInput">
            <a:avLst/>
          </a:prstGeom>
          <a:noFill/>
          <a:extLst>
            <a:ext uri="{909E8E84-426E-40DD-AFC4-6F175D3DCCD1}">
              <a14:hiddenFill xmlns:a14="http://schemas.microsoft.com/office/drawing/2010/main">
                <a:solidFill>
                  <a:srgbClr val="FFFFFF"/>
                </a:solidFill>
              </a14:hiddenFill>
            </a:ext>
          </a:extLst>
        </p:spPr>
      </p:pic>
      <p:grpSp>
        <p:nvGrpSpPr>
          <p:cNvPr id="3" name="组合 37"/>
          <p:cNvGrpSpPr/>
          <p:nvPr/>
        </p:nvGrpSpPr>
        <p:grpSpPr>
          <a:xfrm>
            <a:off x="1073286" y="1816760"/>
            <a:ext cx="2771935" cy="861443"/>
            <a:chOff x="8641357" y="2133651"/>
            <a:chExt cx="2620431" cy="861643"/>
          </a:xfrm>
        </p:grpSpPr>
        <p:sp>
          <p:nvSpPr>
            <p:cNvPr id="39" name="TextBox 38"/>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en-US" altLang="zh-CN" sz="1465" dirty="0">
                  <a:solidFill>
                    <a:schemeClr val="tx1">
                      <a:lumMod val="65000"/>
                      <a:lumOff val="35000"/>
                    </a:schemeClr>
                  </a:solidFill>
                </a:rPr>
                <a:t>G005</a:t>
              </a:r>
              <a:r>
                <a:rPr lang="zh-CN" altLang="en-US" sz="1465" dirty="0">
                  <a:solidFill>
                    <a:schemeClr val="tx1">
                      <a:lumMod val="65000"/>
                      <a:lumOff val="35000"/>
                    </a:schemeClr>
                  </a:solidFill>
                </a:rPr>
                <a:t>小组</a:t>
              </a:r>
              <a:endParaRPr lang="zh-CN" altLang="en-US" sz="1465" dirty="0">
                <a:solidFill>
                  <a:schemeClr val="tx1">
                    <a:lumMod val="65000"/>
                    <a:lumOff val="35000"/>
                  </a:schemeClr>
                </a:solidFill>
              </a:endParaRPr>
            </a:p>
          </p:txBody>
        </p:sp>
        <p:sp>
          <p:nvSpPr>
            <p:cNvPr id="4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1" name="TextBox 40"/>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投资方、开发方</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4" name="组合 41"/>
          <p:cNvGrpSpPr/>
          <p:nvPr/>
        </p:nvGrpSpPr>
        <p:grpSpPr>
          <a:xfrm>
            <a:off x="1073286" y="3040612"/>
            <a:ext cx="2771935" cy="861443"/>
            <a:chOff x="8641357" y="2133651"/>
            <a:chExt cx="2620431" cy="861643"/>
          </a:xfrm>
        </p:grpSpPr>
        <p:sp>
          <p:nvSpPr>
            <p:cNvPr id="43" name="TextBox 42"/>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浙大城市学院</a:t>
              </a:r>
              <a:endParaRPr lang="zh-CN" altLang="en-US" sz="1465" dirty="0">
                <a:solidFill>
                  <a:schemeClr val="tx1">
                    <a:lumMod val="65000"/>
                    <a:lumOff val="35000"/>
                  </a:schemeClr>
                </a:solidFill>
              </a:endParaRPr>
            </a:p>
          </p:txBody>
        </p:sp>
        <p:sp>
          <p:nvSpPr>
            <p:cNvPr id="44"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121882" tIns="60941" rIns="121882" bIns="60941" numCol="1" anchor="t" anchorCtr="0" compatLnSpc="1"/>
            <a:lstStyle/>
            <a:p>
              <a:endParaRPr lang="zh-CN" altLang="en-US" sz="2400"/>
            </a:p>
          </p:txBody>
        </p:sp>
        <p:sp>
          <p:nvSpPr>
            <p:cNvPr id="45" name="TextBox 44"/>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2"/>
                  </a:solidFill>
                  <a:latin typeface="微软雅黑" panose="020B0503020204020204" pitchFamily="34" charset="-122"/>
                  <a:ea typeface="微软雅黑" panose="020B0503020204020204" pitchFamily="34" charset="-122"/>
                </a:rPr>
                <a:t>支持机构</a:t>
              </a:r>
              <a:endParaRPr lang="zh-CN" altLang="zh-CN" sz="2535" dirty="0">
                <a:solidFill>
                  <a:schemeClr val="accent2"/>
                </a:solidFill>
                <a:latin typeface="微软雅黑" panose="020B0503020204020204" pitchFamily="34" charset="-122"/>
                <a:ea typeface="微软雅黑" panose="020B0503020204020204" pitchFamily="34" charset="-122"/>
              </a:endParaRPr>
            </a:p>
          </p:txBody>
        </p:sp>
      </p:grpSp>
      <p:grpSp>
        <p:nvGrpSpPr>
          <p:cNvPr id="5" name="组合 45"/>
          <p:cNvGrpSpPr/>
          <p:nvPr/>
        </p:nvGrpSpPr>
        <p:grpSpPr>
          <a:xfrm>
            <a:off x="1073286" y="4292895"/>
            <a:ext cx="2771935" cy="1659638"/>
            <a:chOff x="8641357" y="2133651"/>
            <a:chExt cx="2620431" cy="1660024"/>
          </a:xfrm>
        </p:grpSpPr>
        <p:sp>
          <p:nvSpPr>
            <p:cNvPr id="47" name="TextBox 46"/>
            <p:cNvSpPr txBox="1"/>
            <p:nvPr/>
          </p:nvSpPr>
          <p:spPr>
            <a:xfrm>
              <a:off x="8785373" y="2637706"/>
              <a:ext cx="2133943" cy="1155969"/>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当然用户：杨枨老师</a:t>
              </a:r>
              <a:endParaRPr lang="zh-CN" altLang="en-US" sz="1465" dirty="0">
                <a:solidFill>
                  <a:schemeClr val="tx1">
                    <a:lumMod val="65000"/>
                    <a:lumOff val="35000"/>
                  </a:schemeClr>
                </a:solidFill>
              </a:endParaRPr>
            </a:p>
            <a:p>
              <a:pPr>
                <a:lnSpc>
                  <a:spcPts val="2075"/>
                </a:lnSpc>
              </a:pPr>
              <a:r>
                <a:rPr lang="zh-CN" altLang="en-US" sz="1465" dirty="0">
                  <a:solidFill>
                    <a:schemeClr val="tx1">
                      <a:lumMod val="65000"/>
                      <a:lumOff val="35000"/>
                    </a:schemeClr>
                  </a:solidFill>
                </a:rPr>
                <a:t>典型用户：黄依豪、李东泽、梁晓勇、黄浩、顾博宇、侯永</a:t>
              </a:r>
              <a:endParaRPr lang="zh-CN" altLang="en-US" sz="1465" dirty="0">
                <a:solidFill>
                  <a:schemeClr val="tx1">
                    <a:lumMod val="65000"/>
                    <a:lumOff val="35000"/>
                  </a:schemeClr>
                </a:solidFill>
              </a:endParaRPr>
            </a:p>
          </p:txBody>
        </p:sp>
        <p:sp>
          <p:nvSpPr>
            <p:cNvPr id="4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9" name="TextBox 48"/>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面向的用户</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750" fill="hold"/>
                                        <p:tgtEl>
                                          <p:spTgt spid="6146"/>
                                        </p:tgtEl>
                                        <p:attrNameLst>
                                          <p:attrName>ppt_w</p:attrName>
                                        </p:attrNameLst>
                                      </p:cBhvr>
                                      <p:tavLst>
                                        <p:tav tm="0">
                                          <p:val>
                                            <p:fltVal val="0"/>
                                          </p:val>
                                        </p:tav>
                                        <p:tav tm="100000">
                                          <p:val>
                                            <p:strVal val="#ppt_w"/>
                                          </p:val>
                                        </p:tav>
                                      </p:tavLst>
                                    </p:anim>
                                    <p:anim calcmode="lin" valueType="num">
                                      <p:cBhvr>
                                        <p:cTn id="8" dur="750" fill="hold"/>
                                        <p:tgtEl>
                                          <p:spTgt spid="6146"/>
                                        </p:tgtEl>
                                        <p:attrNameLst>
                                          <p:attrName>ppt_h</p:attrName>
                                        </p:attrNameLst>
                                      </p:cBhvr>
                                      <p:tavLst>
                                        <p:tav tm="0">
                                          <p:val>
                                            <p:fltVal val="0"/>
                                          </p:val>
                                        </p:tav>
                                        <p:tav tm="100000">
                                          <p:val>
                                            <p:strVal val="#ppt_h"/>
                                          </p:val>
                                        </p:tav>
                                      </p:tavLst>
                                    </p:anim>
                                    <p:anim calcmode="lin" valueType="num">
                                      <p:cBhvr>
                                        <p:cTn id="9" dur="750" fill="hold"/>
                                        <p:tgtEl>
                                          <p:spTgt spid="6146"/>
                                        </p:tgtEl>
                                        <p:attrNameLst>
                                          <p:attrName>style.rotation</p:attrName>
                                        </p:attrNameLst>
                                      </p:cBhvr>
                                      <p:tavLst>
                                        <p:tav tm="0">
                                          <p:val>
                                            <p:fltVal val="90"/>
                                          </p:val>
                                        </p:tav>
                                        <p:tav tm="100000">
                                          <p:val>
                                            <p:fltVal val="0"/>
                                          </p:val>
                                        </p:tav>
                                      </p:tavLst>
                                    </p:anim>
                                    <p:animEffect transition="in" filter="fade">
                                      <p:cBhvr>
                                        <p:cTn id="10" dur="750"/>
                                        <p:tgtEl>
                                          <p:spTgt spid="614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90"/>
                                          </p:val>
                                        </p:tav>
                                        <p:tav tm="100000">
                                          <p:val>
                                            <p:fltVal val="0"/>
                                          </p:val>
                                        </p:tav>
                                      </p:tavLst>
                                    </p:anim>
                                    <p:animEffect transition="in" filter="fade">
                                      <p:cBhvr>
                                        <p:cTn id="17" dur="500"/>
                                        <p:tgtEl>
                                          <p:spTgt spid="3"/>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90"/>
                                          </p:val>
                                        </p:tav>
                                        <p:tav tm="100000">
                                          <p:val>
                                            <p:fltVal val="0"/>
                                          </p:val>
                                        </p:tav>
                                      </p:tavLst>
                                    </p:anim>
                                    <p:animEffect transition="in" filter="fade">
                                      <p:cBhvr>
                                        <p:cTn id="24" dur="500"/>
                                        <p:tgtEl>
                                          <p:spTgt spid="4"/>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90"/>
                                          </p:val>
                                        </p:tav>
                                        <p:tav tm="100000">
                                          <p:val>
                                            <p:fltVal val="0"/>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032125" y="2188527"/>
          <a:ext cx="6127750" cy="274320"/>
        </p:xfrm>
        <a:graphic>
          <a:graphicData uri="http://schemas.openxmlformats.org/drawingml/2006/table">
            <a:tbl>
              <a:tblPr firstRow="1" bandRow="1">
                <a:tableStyleId>{5940675A-B579-460E-94D1-54222C63F5DA}</a:tableStyleId>
              </a:tblPr>
              <a:tblGrid>
                <a:gridCol w="2041525"/>
                <a:gridCol w="2043113"/>
                <a:gridCol w="2043112"/>
              </a:tblGrid>
              <a:tr h="0">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姓名</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完成等级</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总评分</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27432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黄依豪</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（4+4+5）/3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91</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李东泽</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(4+4)/2</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85</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梁晓勇</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（4+4+4）/3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86</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56" name="文本框 155"/>
          <p:cNvSpPr txBox="1"/>
          <p:nvPr/>
        </p:nvSpPr>
        <p:spPr>
          <a:xfrm>
            <a:off x="3032125" y="3786505"/>
            <a:ext cx="6127750" cy="829945"/>
          </a:xfrm>
          <a:prstGeom prst="rect">
            <a:avLst/>
          </a:prstGeom>
          <a:noFill/>
          <a:ln w="9525">
            <a:noFill/>
          </a:ln>
        </p:spPr>
        <p:txBody>
          <a:bodyPr wrap="square">
            <a:spAutoFit/>
          </a:bodyPr>
          <a:p>
            <a:pPr indent="0" algn="r"/>
            <a:r>
              <a:rPr lang="zh-CN" sz="1200" b="1">
                <a:latin typeface="Times New Roman" panose="02020603050405020304" pitchFamily="18" charset="0"/>
                <a:ea typeface="宋体" panose="02010600030101010101" pitchFamily="2" charset="-122"/>
              </a:rPr>
              <a:t>（等级情况：</a:t>
            </a:r>
            <a:r>
              <a:rPr lang="en-US" sz="1200" b="1">
                <a:latin typeface="Times New Roman" panose="02020603050405020304" pitchFamily="18" charset="0"/>
                <a:ea typeface="宋体" panose="02010600030101010101" pitchFamily="2" charset="-122"/>
              </a:rPr>
              <a:t>5-&gt;</a:t>
            </a:r>
            <a:r>
              <a:rPr lang="zh-CN" sz="1200" b="1">
                <a:latin typeface="Times New Roman" panose="02020603050405020304" pitchFamily="18" charset="0"/>
                <a:ea typeface="宋体" panose="02010600030101010101" pitchFamily="2" charset="-122"/>
              </a:rPr>
              <a:t>优， </a:t>
            </a:r>
            <a:r>
              <a:rPr lang="en-US" sz="1200" b="1">
                <a:latin typeface="Times New Roman" panose="02020603050405020304" pitchFamily="18" charset="0"/>
                <a:ea typeface="宋体" panose="02010600030101010101" pitchFamily="2" charset="-122"/>
              </a:rPr>
              <a:t>4-&gt;</a:t>
            </a:r>
            <a:r>
              <a:rPr lang="zh-CN" sz="1200" b="1">
                <a:latin typeface="Times New Roman" panose="02020603050405020304" pitchFamily="18" charset="0"/>
                <a:ea typeface="宋体" panose="02010600030101010101" pitchFamily="2" charset="-122"/>
              </a:rPr>
              <a:t>良， </a:t>
            </a:r>
            <a:r>
              <a:rPr lang="en-US" sz="1200" b="1">
                <a:latin typeface="Times New Roman" panose="02020603050405020304" pitchFamily="18" charset="0"/>
                <a:ea typeface="宋体" panose="02010600030101010101" pitchFamily="2" charset="-122"/>
              </a:rPr>
              <a:t>3-&gt;</a:t>
            </a:r>
            <a:r>
              <a:rPr lang="zh-CN" sz="1200" b="1">
                <a:latin typeface="Times New Roman" panose="02020603050405020304" pitchFamily="18" charset="0"/>
                <a:ea typeface="宋体" panose="02010600030101010101" pitchFamily="2" charset="-122"/>
              </a:rPr>
              <a:t>及格， </a:t>
            </a:r>
            <a:r>
              <a:rPr lang="en-US" sz="1200" b="1">
                <a:latin typeface="Times New Roman" panose="02020603050405020304" pitchFamily="18" charset="0"/>
                <a:ea typeface="宋体" panose="02010600030101010101" pitchFamily="2" charset="-122"/>
              </a:rPr>
              <a:t>2-&gt;</a:t>
            </a:r>
            <a:r>
              <a:rPr lang="zh-CN" sz="1200" b="1">
                <a:latin typeface="Times New Roman" panose="02020603050405020304" pitchFamily="18" charset="0"/>
                <a:ea typeface="宋体" panose="02010600030101010101" pitchFamily="2" charset="-122"/>
              </a:rPr>
              <a:t>不及格， </a:t>
            </a:r>
            <a:r>
              <a:rPr lang="en-US" sz="1200" b="1">
                <a:latin typeface="Times New Roman" panose="02020603050405020304" pitchFamily="18" charset="0"/>
                <a:ea typeface="宋体" panose="02010600030101010101" pitchFamily="2" charset="-122"/>
              </a:rPr>
              <a:t>1-&gt;</a:t>
            </a:r>
            <a:r>
              <a:rPr lang="zh-CN" sz="1200" b="1">
                <a:latin typeface="Times New Roman" panose="02020603050405020304" pitchFamily="18" charset="0"/>
                <a:ea typeface="宋体" panose="02010600030101010101" pitchFamily="2" charset="-122"/>
              </a:rPr>
              <a:t>未完成）</a:t>
            </a:r>
            <a:r>
              <a:rPr lang="zh-CN" b="1">
                <a:latin typeface="Times New Roman" panose="02020603050405020304" pitchFamily="18" charset="0"/>
                <a:ea typeface="宋体" panose="02010600030101010101" pitchFamily="2" charset="-122"/>
              </a:rPr>
              <a:t>总评基准分计算公式：完成等级</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总完成等级 </a:t>
            </a:r>
            <a:r>
              <a:rPr lang="en-US" b="1">
                <a:latin typeface="Times New Roman" panose="02020603050405020304" pitchFamily="18" charset="0"/>
                <a:ea typeface="宋体" panose="02010600030101010101" pitchFamily="2" charset="-122"/>
              </a:rPr>
              <a:t>*100 + 5</a:t>
            </a:r>
            <a:r>
              <a:rPr lang="zh-CN" b="1">
                <a:latin typeface="Times New Roman" panose="02020603050405020304" pitchFamily="18" charset="0"/>
                <a:ea typeface="宋体" panose="02010600030101010101" pitchFamily="2" charset="-122"/>
              </a:rPr>
              <a:t>总评分计算公式：总评基准分</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任务难度酌情给分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6420485"/>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配置管理工具</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3" name="图片 2"/>
          <p:cNvPicPr>
            <a:picLocks noChangeAspect="1"/>
          </p:cNvPicPr>
          <p:nvPr/>
        </p:nvPicPr>
        <p:blipFill>
          <a:blip r:embed="rId1"/>
          <a:stretch>
            <a:fillRect/>
          </a:stretch>
        </p:blipFill>
        <p:spPr>
          <a:xfrm>
            <a:off x="8829675" y="1891665"/>
            <a:ext cx="3000375" cy="3333750"/>
          </a:xfrm>
          <a:prstGeom prst="rect">
            <a:avLst/>
          </a:prstGeom>
        </p:spPr>
      </p:pic>
      <p:pic>
        <p:nvPicPr>
          <p:cNvPr id="4" name="图片 3"/>
          <p:cNvPicPr>
            <a:picLocks noChangeAspect="1"/>
          </p:cNvPicPr>
          <p:nvPr/>
        </p:nvPicPr>
        <p:blipFill>
          <a:blip r:embed="rId2"/>
          <a:stretch>
            <a:fillRect/>
          </a:stretch>
        </p:blipFill>
        <p:spPr>
          <a:xfrm>
            <a:off x="314325" y="1621155"/>
            <a:ext cx="8427085" cy="3976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1159426" y="2462615"/>
            <a:ext cx="7719524" cy="1314178"/>
          </a:xfrm>
          <a:prstGeom prst="rect">
            <a:avLst/>
          </a:prstGeom>
          <a:noFill/>
        </p:spPr>
        <p:txBody>
          <a:bodyPr wrap="square" lIns="91412" tIns="45706" rIns="91412" bIns="45706" rtlCol="0">
            <a:spAutoFit/>
          </a:bodyPr>
          <a:lstStyle/>
          <a:p>
            <a:pPr>
              <a:lnSpc>
                <a:spcPct val="150000"/>
              </a:lnSpc>
            </a:pPr>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rPr>
              <a:t>演讲完毕   谢谢观看</a:t>
            </a:r>
            <a:endParaRPr lang="id-ID" altLang="zh-CN"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endParaRPr>
          </a:p>
        </p:txBody>
      </p:sp>
      <p:sp>
        <p:nvSpPr>
          <p:cNvPr id="7" name="文本框 5"/>
          <p:cNvSpPr txBox="1"/>
          <p:nvPr/>
        </p:nvSpPr>
        <p:spPr>
          <a:xfrm>
            <a:off x="3127512"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by="(-#ppt_w*2)" calcmode="lin" valueType="num">
                                      <p:cBhvr rctx="PPT">
                                        <p:cTn id="12" dur="500" autoRev="1" fill="hold">
                                          <p:stCondLst>
                                            <p:cond delay="0"/>
                                          </p:stCondLst>
                                        </p:cTn>
                                        <p:tgtEl>
                                          <p:spTgt spid="5"/>
                                        </p:tgtEl>
                                        <p:attrNameLst>
                                          <p:attrName>ppt_w</p:attrName>
                                        </p:attrNameLst>
                                      </p:cBhvr>
                                    </p:anim>
                                    <p:anim by="(#ppt_w*0.50)" calcmode="lin" valueType="num">
                                      <p:cBhvr>
                                        <p:cTn id="13" dur="500" decel="50000" autoRev="1" fill="hold">
                                          <p:stCondLst>
                                            <p:cond delay="0"/>
                                          </p:stCondLst>
                                        </p:cTn>
                                        <p:tgtEl>
                                          <p:spTgt spid="5"/>
                                        </p:tgtEl>
                                        <p:attrNameLst>
                                          <p:attrName>ppt_x</p:attrName>
                                        </p:attrNameLst>
                                      </p:cBhvr>
                                    </p:anim>
                                    <p:anim from="(-#ppt_h/2)" to="(#ppt_y)" calcmode="lin" valueType="num">
                                      <p:cBhvr>
                                        <p:cTn id="14" dur="1000" fill="hold">
                                          <p:stCondLst>
                                            <p:cond delay="0"/>
                                          </p:stCondLst>
                                        </p:cTn>
                                        <p:tgtEl>
                                          <p:spTgt spid="5"/>
                                        </p:tgtEl>
                                        <p:attrNameLst>
                                          <p:attrName>ppt_y</p:attrName>
                                        </p:attrNameLst>
                                      </p:cBhvr>
                                    </p:anim>
                                    <p:animRot by="21600000">
                                      <p:cBhvr>
                                        <p:cTn id="15" dur="1000" fill="hold">
                                          <p:stCondLst>
                                            <p:cond delay="0"/>
                                          </p:stCondLst>
                                        </p:cTn>
                                        <p:tgtEl>
                                          <p:spTgt spid="5"/>
                                        </p:tgtEl>
                                        <p:attrNameLst>
                                          <p:attrName>r</p:attrName>
                                        </p:attrNameLst>
                                      </p:cBhvr>
                                    </p:animRo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总体设计报告简述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64260" y="269240"/>
            <a:ext cx="4083050" cy="517525"/>
            <a:chOff x="1755" y="424"/>
            <a:chExt cx="4076" cy="1416"/>
          </a:xfrm>
        </p:grpSpPr>
        <p:sp>
          <p:nvSpPr>
            <p:cNvPr id="24" name="矩形 23"/>
            <p:cNvSpPr/>
            <p:nvPr/>
          </p:nvSpPr>
          <p:spPr>
            <a:xfrm>
              <a:off x="1755" y="424"/>
              <a:ext cx="4076" cy="141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21" y="535"/>
              <a:ext cx="3221" cy="1256"/>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系统级设计决策</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100" name="文本框 99"/>
          <p:cNvSpPr txBox="1"/>
          <p:nvPr/>
        </p:nvSpPr>
        <p:spPr>
          <a:xfrm>
            <a:off x="304165" y="1339533"/>
            <a:ext cx="5080000" cy="1076325"/>
          </a:xfrm>
          <a:prstGeom prst="rect">
            <a:avLst/>
          </a:prstGeom>
          <a:noFill/>
          <a:ln w="9525">
            <a:noFill/>
          </a:ln>
        </p:spPr>
        <p:txBody>
          <a:bodyPr>
            <a:spAutoFit/>
          </a:bodyPr>
          <a:p>
            <a:pPr indent="0"/>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对两种可选方案的</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SWOT</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分析：（1）</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移动端</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App</a:t>
            </a:r>
            <a:endParaRPr lang="en-US" altLang="en-US" sz="3200" b="0">
              <a:ln w="22225">
                <a:solidFill>
                  <a:schemeClr val="accent2"/>
                </a:solidFill>
                <a:prstDash val="solid"/>
              </a:ln>
              <a:solidFill>
                <a:schemeClr val="accent2">
                  <a:lumMod val="40000"/>
                  <a:lumOff val="60000"/>
                </a:schemeClr>
              </a:solidFill>
              <a:effectLst/>
              <a:latin typeface="宋体" panose="02010600030101010101" pitchFamily="2" charset="-122"/>
            </a:endParaRPr>
          </a:p>
        </p:txBody>
      </p:sp>
      <p:sp>
        <p:nvSpPr>
          <p:cNvPr id="5" name="文本框 4"/>
          <p:cNvSpPr txBox="1"/>
          <p:nvPr/>
        </p:nvSpPr>
        <p:spPr>
          <a:xfrm>
            <a:off x="295910" y="847408"/>
            <a:ext cx="5080000" cy="1568450"/>
          </a:xfrm>
          <a:prstGeom prst="rect">
            <a:avLst/>
          </a:prstGeom>
          <a:noFill/>
          <a:ln w="9525">
            <a:noFill/>
          </a:ln>
        </p:spPr>
        <p:txBody>
          <a:bodyPr>
            <a:spAutoFit/>
          </a:bodyPr>
          <a:p>
            <a:pPr indent="0"/>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（2）</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微信小程序（已采纳）</a:t>
            </a:r>
            <a:endParaRPr lang="zh-CN" altLang="en-US" sz="3200" b="0">
              <a:ln w="22225">
                <a:solidFill>
                  <a:schemeClr val="accent2"/>
                </a:solidFill>
                <a:prstDash val="solid"/>
              </a:ln>
              <a:solidFill>
                <a:schemeClr val="accent2">
                  <a:lumMod val="40000"/>
                  <a:lumOff val="60000"/>
                </a:schemeClr>
              </a:solidFill>
              <a:effectLst/>
              <a:ea typeface="宋体" panose="02010600030101010101" pitchFamily="2" charset="-122"/>
            </a:endParaRPr>
          </a:p>
        </p:txBody>
      </p:sp>
      <p:graphicFrame>
        <p:nvGraphicFramePr>
          <p:cNvPr id="2" name="表格 1"/>
          <p:cNvGraphicFramePr/>
          <p:nvPr>
            <p:custDataLst>
              <p:tags r:id="rId1"/>
            </p:custDataLst>
          </p:nvPr>
        </p:nvGraphicFramePr>
        <p:xfrm>
          <a:off x="497840" y="2624138"/>
          <a:ext cx="5412105" cy="2514600"/>
        </p:xfrm>
        <a:graphic>
          <a:graphicData uri="http://schemas.openxmlformats.org/drawingml/2006/table">
            <a:tbl>
              <a:tblPr firstRow="1" bandRow="1">
                <a:tableStyleId>{327F97BB-C833-4FB7-BDE5-3F7075034690}</a:tableStyleId>
              </a:tblPr>
              <a:tblGrid>
                <a:gridCol w="2705100"/>
                <a:gridCol w="2706688"/>
              </a:tblGrid>
              <a:tr h="1270000">
                <a:tc>
                  <a:txBody>
                    <a:bodyPr/>
                    <a:p>
                      <a:pPr indent="0">
                        <a:buNone/>
                      </a:pPr>
                      <a:r>
                        <a:rPr lang="en-US" sz="1600">
                          <a:effectLst>
                            <a:outerShdw blurRad="38100" dist="25400" dir="5400000" algn="ctr" rotWithShape="0">
                              <a:srgbClr val="6E747A">
                                <a:alpha val="43000"/>
                              </a:srgbClr>
                            </a:outerShdw>
                          </a:effectLst>
                        </a:rPr>
                        <a:t> Strengths / 优势：a.可随时启用，在线服务高b.可实现功能多，运行速度快c.下载一次即可重复使用 </a:t>
                      </a:r>
                      <a:endParaRPr lang="en-US" altLang="en-US" sz="1600">
                        <a:effectLst>
                          <a:outerShdw blurRad="38100" dist="25400" dir="5400000" algn="ctr" rotWithShape="0">
                            <a:srgbClr val="6E747A">
                              <a:alpha val="43000"/>
                            </a:srgbClr>
                          </a:outerShdw>
                        </a:effectLst>
                      </a:endParaRPr>
                    </a:p>
                  </a:txBody>
                  <a:tcPr marL="68580" marR="68580" marT="0" marB="0" vert="horz" anchor="t" anchorCtr="0"/>
                </a:tc>
                <a:tc>
                  <a:txBody>
                    <a:bodyPr/>
                    <a:p>
                      <a:pPr indent="0">
                        <a:buNone/>
                      </a:pPr>
                      <a:r>
                        <a:rPr lang="en-US" sz="1600"/>
                        <a:t> Weaknesses / 缺陷：a.需要从应用市场下载b.要满足两个系统c.版本要不定期更新，开发周期长，维护成本高</a:t>
                      </a:r>
                      <a:endParaRPr lang="en-US" altLang="en-US" sz="1600"/>
                    </a:p>
                  </a:txBody>
                  <a:tcPr marL="68580" marR="68580" marT="0" marB="0" vert="horz" anchor="t" anchorCtr="0"/>
                </a:tc>
              </a:tr>
              <a:tr h="1244600">
                <a:tc>
                  <a:txBody>
                    <a:bodyPr/>
                    <a:p>
                      <a:pPr indent="0">
                        <a:buNone/>
                      </a:pPr>
                      <a:r>
                        <a:rPr lang="en-US" sz="1600" b="1"/>
                        <a:t> Opportunities / 机会：a.智能手机用户基数大b.移动应用发展趋势良好c.移动应用开发准入门槛低</a:t>
                      </a:r>
                      <a:endParaRPr lang="en-US" altLang="en-US" sz="1600" b="1"/>
                    </a:p>
                  </a:txBody>
                  <a:tcPr marL="68580" marR="68580" marT="0" marB="0" vert="horz" anchor="t" anchorCtr="0"/>
                </a:tc>
                <a:tc>
                  <a:txBody>
                    <a:bodyPr/>
                    <a:p>
                      <a:pPr indent="0">
                        <a:buNone/>
                      </a:pPr>
                      <a:r>
                        <a:rPr lang="en-US" sz="1600" b="1"/>
                        <a:t> Threats / 挑战：a.饱和市场下需要创新b.需要满足客户的不同需求c.要看清市场方向，抓住市场机遇 </a:t>
                      </a:r>
                      <a:endParaRPr lang="en-US" altLang="en-US" sz="1600" b="1"/>
                    </a:p>
                  </a:txBody>
                  <a:tcPr marL="68580" marR="68580" marT="0" marB="0" vert="horz" anchor="t" anchorCtr="0"/>
                </a:tc>
              </a:tr>
            </a:tbl>
          </a:graphicData>
        </a:graphic>
      </p:graphicFrame>
      <p:graphicFrame>
        <p:nvGraphicFramePr>
          <p:cNvPr id="6" name="表格 5"/>
          <p:cNvGraphicFramePr/>
          <p:nvPr>
            <p:custDataLst>
              <p:tags r:id="rId2"/>
            </p:custDataLst>
          </p:nvPr>
        </p:nvGraphicFramePr>
        <p:xfrm>
          <a:off x="497840" y="2624455"/>
          <a:ext cx="5412105" cy="2514600"/>
        </p:xfrm>
        <a:graphic>
          <a:graphicData uri="http://schemas.openxmlformats.org/drawingml/2006/table">
            <a:tbl>
              <a:tblPr firstRow="1" bandRow="1">
                <a:tableStyleId>{327F97BB-C833-4FB7-BDE5-3F7075034690}</a:tableStyleId>
              </a:tblPr>
              <a:tblGrid>
                <a:gridCol w="2715895"/>
                <a:gridCol w="2696210"/>
              </a:tblGrid>
              <a:tr h="1270000">
                <a:tc>
                  <a:txBody>
                    <a:bodyPr/>
                    <a:p>
                      <a:pPr indent="0">
                        <a:buNone/>
                      </a:pPr>
                      <a:r>
                        <a:rPr lang="en-US" sz="1600" b="1"/>
                        <a:t> Strengths / 优势：a.无需下载，也无需注册b.代码封装条件优，打开快c.开发维护成本低 </a:t>
                      </a:r>
                      <a:endParaRPr lang="en-US" altLang="en-US" sz="1600" b="1"/>
                    </a:p>
                  </a:txBody>
                  <a:tcPr marL="68580" marR="68580" marT="0" marB="0" vert="horz" anchor="t" anchorCtr="0"/>
                </a:tc>
                <a:tc>
                  <a:txBody>
                    <a:bodyPr/>
                    <a:p>
                      <a:pPr indent="0">
                        <a:buNone/>
                      </a:pPr>
                      <a:r>
                        <a:rPr lang="en-US" sz="1600" b="1"/>
                        <a:t> Weaknesses / 缺陷：a.受微信平台限制，无法开发大型程序b.技术框架不稳定c.不能跳转外链网址 </a:t>
                      </a:r>
                      <a:endParaRPr lang="en-US" altLang="en-US" sz="1600" b="1"/>
                    </a:p>
                  </a:txBody>
                  <a:tcPr marL="68580" marR="68580" marT="0" marB="0" vert="horz" anchor="t" anchorCtr="0"/>
                </a:tc>
              </a:tr>
              <a:tr h="1244600">
                <a:tc>
                  <a:txBody>
                    <a:bodyPr/>
                    <a:p>
                      <a:pPr indent="0">
                        <a:buNone/>
                      </a:pPr>
                      <a:r>
                        <a:rPr lang="en-US" sz="1600" b="1"/>
                        <a:t> Opportunities / 机会：a.微信用户基数大b.移动应用发展趋势良好c.微信小程序开发准入门槛低 </a:t>
                      </a:r>
                      <a:endParaRPr lang="en-US" altLang="en-US" sz="1600" b="1"/>
                    </a:p>
                  </a:txBody>
                  <a:tcPr marL="68580" marR="68580" marT="0" marB="0" vert="horz" anchor="t" anchorCtr="0"/>
                </a:tc>
                <a:tc>
                  <a:txBody>
                    <a:bodyPr/>
                    <a:p>
                      <a:pPr indent="0">
                        <a:buNone/>
                      </a:pPr>
                      <a:r>
                        <a:rPr lang="en-US" sz="1600" b="1"/>
                        <a:t> Threats / 挑战：a.承受微信平台的限制要求b.需要满足客户的不同需求c.要看清市场方向，抓住市场机遇</a:t>
                      </a:r>
                      <a:endParaRPr lang="en-US" altLang="en-US" sz="1600" b="1"/>
                    </a:p>
                  </a:txBody>
                  <a:tcPr marL="68580" marR="68580" marT="0" marB="0" vert="horz" anchor="t" anchorCtr="0"/>
                </a:tc>
              </a:tr>
            </a:tbl>
          </a:graphicData>
        </a:graphic>
      </p:graphicFrame>
      <p:sp>
        <p:nvSpPr>
          <p:cNvPr id="8" name="文本框 7"/>
          <p:cNvSpPr txBox="1"/>
          <p:nvPr/>
        </p:nvSpPr>
        <p:spPr>
          <a:xfrm>
            <a:off x="6062980" y="906145"/>
            <a:ext cx="5756910" cy="5046345"/>
          </a:xfrm>
          <a:prstGeom prst="rect">
            <a:avLst/>
          </a:prstGeom>
          <a:noFill/>
          <a:ln w="9525">
            <a:noFill/>
          </a:ln>
        </p:spPr>
        <p:txBody>
          <a:bodyPr wrap="square">
            <a:spAutoFit/>
          </a:bodyPr>
          <a:p>
            <a:pPr indent="0"/>
            <a:r>
              <a:rPr sz="1400" b="1">
                <a:ln w="22225">
                  <a:noFill/>
                  <a:prstDash val="solid"/>
                </a:ln>
                <a:solidFill>
                  <a:schemeClr val="accent2">
                    <a:lumMod val="75000"/>
                  </a:schemeClr>
                </a:solidFill>
                <a:effectLst/>
              </a:rPr>
              <a:t>a.本系统的开发意图：为了能够更好的让学生了解学校，了解学校内有哪些生态环境，以及提高学生动植物保护的意识。同时提供一个平台供有需要的人们进行交流。</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b.本系统的作用范围：微信小程序</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c.本系统的主要功能：“云吸猫”“云撸狗”等论坛交流功能，动植物科普功能，动物城友会功能、管理员功能等。</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d.本系统的技术要求：采用微信开发者工具相关技术，例如wxml,wxss,Java Script等，采用其他例如Spring相关技术作为辅助。</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e.本系统的安全性、保密性和私密性需求保证方法：使用[云开发]，具有以下3个链路优势：</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a)防刷防攻击：小程序中调用后端云函数时，在公网上的数据传输都采用的微信的私有协议。能保证调用方一定来自于小程序端，防止信息在公网被窃取，而且能有效的防止重放攻击等。</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b)链路加密：C端是微信的可信客户端，使用破解微信会被封号。公网的网络通讯过程走的加密链路，能对敏感信息做到全链路有效保护。</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c)网络优化：小程序的请求会首先接近接入到微信接入集群，然后微信后台通过专线走内网将请求转发给云开发中部署的后台服务。而且还能利用微信私有协议对各种网络环境的多年优化能力，极大得提升了《城院生态圈》前后台交互的网络链路。</a:t>
            </a:r>
            <a:endParaRPr sz="1400" b="1">
              <a:ln w="22225">
                <a:noFill/>
                <a:prstDash val="solid"/>
              </a:ln>
              <a:solidFill>
                <a:schemeClr val="accent2">
                  <a:lumMod val="75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2"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p:bldP spid="100" grpId="2"/>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系统体系结构设计</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17500" y="1104900"/>
            <a:ext cx="2810510" cy="459105"/>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E-R</a:t>
            </a:r>
            <a:r>
              <a:rPr lang="zh-CN" altLang="en-US" sz="2400" kern="0" dirty="0">
                <a:solidFill>
                  <a:schemeClr val="accent1"/>
                </a:solidFill>
                <a:latin typeface="微软雅黑" panose="020B0503020204020204" pitchFamily="34" charset="-122"/>
                <a:ea typeface="微软雅黑" panose="020B0503020204020204" pitchFamily="34" charset="-122"/>
              </a:rPr>
              <a:t>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pic>
        <p:nvPicPr>
          <p:cNvPr id="5" name="图片 4" descr="er图"/>
          <p:cNvPicPr>
            <a:picLocks noChangeAspect="1"/>
          </p:cNvPicPr>
          <p:nvPr>
            <p:custDataLst>
              <p:tags r:id="rId1"/>
            </p:custDataLst>
          </p:nvPr>
        </p:nvPicPr>
        <p:blipFill>
          <a:blip r:embed="rId2"/>
          <a:stretch>
            <a:fillRect/>
          </a:stretch>
        </p:blipFill>
        <p:spPr>
          <a:xfrm>
            <a:off x="1543685" y="798830"/>
            <a:ext cx="9874250" cy="5916930"/>
          </a:xfrm>
          <a:prstGeom prst="rect">
            <a:avLst/>
          </a:prstGeom>
        </p:spPr>
      </p:pic>
      <p:graphicFrame>
        <p:nvGraphicFramePr>
          <p:cNvPr id="6" name="表格 5"/>
          <p:cNvGraphicFramePr/>
          <p:nvPr>
            <p:custDataLst>
              <p:tags r:id="rId3"/>
            </p:custDataLst>
          </p:nvPr>
        </p:nvGraphicFramePr>
        <p:xfrm>
          <a:off x="3219450" y="2217420"/>
          <a:ext cx="5508625" cy="2506980"/>
        </p:xfrm>
        <a:graphic>
          <a:graphicData uri="http://schemas.openxmlformats.org/drawingml/2006/table">
            <a:tbl>
              <a:tblPr firstRow="1" bandRow="1">
                <a:tableStyleId>{327F97BB-C833-4FB7-BDE5-3F7075034690}</a:tableStyleId>
              </a:tblPr>
              <a:tblGrid>
                <a:gridCol w="1260475"/>
                <a:gridCol w="1283970"/>
                <a:gridCol w="1375410"/>
                <a:gridCol w="880745"/>
                <a:gridCol w="708025"/>
              </a:tblGrid>
              <a:tr h="176530">
                <a:tc gridSpan="5">
                  <a:txBody>
                    <a:bodyPr/>
                    <a:p>
                      <a:pPr indent="0">
                        <a:buNone/>
                      </a:pPr>
                      <a:r>
                        <a:rPr lang="en-US" sz="1000"/>
                        <a:t>论坛帖设计（Post）</a:t>
                      </a:r>
                      <a:endParaRPr lang="en-US" altLang="en-US" sz="1000"/>
                    </a:p>
                  </a:txBody>
                  <a:tcPr marL="68580" marR="68580" marT="0" marB="0" vert="horz" anchor="t" anchorCtr="0"/>
                </a:tc>
                <a:tc hMerge="1">
                  <a:tcPr/>
                </a:tc>
                <a:tc hMerge="1">
                  <a:tcPr/>
                </a:tc>
                <a:tc hMerge="1">
                  <a:tcPr/>
                </a:tc>
                <a:tc hMerge="1">
                  <a:tcPr/>
                </a:tc>
              </a:tr>
              <a:tr h="17653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ID</a:t>
                      </a:r>
                      <a:endParaRPr lang="en-US" altLang="en-US" sz="1000"/>
                    </a:p>
                  </a:txBody>
                  <a:tcPr marL="68580" marR="68580" marT="0" marB="0" vert="horz" anchor="t" anchorCtr="0"/>
                </a:tc>
                <a:tc>
                  <a:txBody>
                    <a:bodyPr/>
                    <a:p>
                      <a:pPr indent="0">
                        <a:buNone/>
                      </a:pPr>
                      <a:r>
                        <a:rPr lang="en-US" sz="1000"/>
                        <a:t>帖子ID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PersonID</a:t>
                      </a:r>
                      <a:endParaRPr lang="en-US" altLang="en-US" sz="1000"/>
                    </a:p>
                  </a:txBody>
                  <a:tcPr marL="68580" marR="68580" marT="0" marB="0" vert="horz" anchor="t" anchorCtr="0"/>
                </a:tc>
                <a:tc>
                  <a:txBody>
                    <a:bodyPr/>
                    <a:p>
                      <a:pPr indent="0">
                        <a:buNone/>
                      </a:pPr>
                      <a:r>
                        <a:rPr lang="en-US" sz="1000"/>
                        <a:t>贴主ID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Content</a:t>
                      </a:r>
                      <a:endParaRPr lang="en-US" altLang="en-US" sz="1000"/>
                    </a:p>
                  </a:txBody>
                  <a:tcPr marL="68580" marR="68580" marT="0" marB="0" vert="horz" anchor="t" anchorCtr="0"/>
                </a:tc>
                <a:tc>
                  <a:txBody>
                    <a:bodyPr/>
                    <a:p>
                      <a:pPr indent="0">
                        <a:buNone/>
                      </a:pPr>
                      <a:r>
                        <a:rPr lang="en-US" sz="1000"/>
                        <a:t>帖子内容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Date</a:t>
                      </a:r>
                      <a:endParaRPr lang="en-US" altLang="en-US" sz="1000"/>
                    </a:p>
                  </a:txBody>
                  <a:tcPr marL="68580" marR="68580" marT="0" marB="0" vert="horz" anchor="t" anchorCtr="0"/>
                </a:tc>
                <a:tc>
                  <a:txBody>
                    <a:bodyPr/>
                    <a:p>
                      <a:pPr indent="0">
                        <a:buNone/>
                      </a:pPr>
                      <a:r>
                        <a:rPr lang="en-US" sz="1000"/>
                        <a:t>帖子发布时间</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LikeNum</a:t>
                      </a:r>
                      <a:endParaRPr lang="en-US" altLang="en-US" sz="1000"/>
                    </a:p>
                  </a:txBody>
                  <a:tcPr marL="68580" marR="68580" marT="0" marB="0" vert="horz" anchor="t" anchorCtr="0"/>
                </a:tc>
                <a:tc>
                  <a:txBody>
                    <a:bodyPr/>
                    <a:p>
                      <a:pPr indent="0">
                        <a:buNone/>
                      </a:pPr>
                      <a:r>
                        <a:rPr lang="en-US" sz="1000"/>
                        <a:t>点赞数量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388620">
                <a:tc>
                  <a:txBody>
                    <a:bodyPr/>
                    <a:p>
                      <a:pPr indent="0">
                        <a:buNone/>
                      </a:pPr>
                      <a:r>
                        <a:rPr lang="en-US" sz="1000"/>
                        <a:t>post</a:t>
                      </a:r>
                      <a:r>
                        <a:rPr lang="en-US" sz="1200"/>
                        <a:t>_</a:t>
                      </a:r>
                      <a:r>
                        <a:rPr lang="en-US" sz="1000"/>
                        <a:t>CommentNum</a:t>
                      </a:r>
                      <a:endParaRPr lang="en-US" altLang="en-US" sz="1000"/>
                    </a:p>
                  </a:txBody>
                  <a:tcPr marL="68580" marR="68580" marT="0" marB="0" vert="horz" anchor="t" anchorCtr="0"/>
                </a:tc>
                <a:tc>
                  <a:txBody>
                    <a:bodyPr/>
                    <a:p>
                      <a:pPr indent="0">
                        <a:buNone/>
                      </a:pPr>
                      <a:r>
                        <a:rPr lang="en-US" sz="1000"/>
                        <a:t>评论数量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post_ReportNum</a:t>
                      </a:r>
                      <a:endParaRPr lang="en-US" altLang="en-US" sz="1000"/>
                    </a:p>
                  </a:txBody>
                  <a:tcPr marL="68580" marR="68580" marT="0" marB="0" vert="horz" anchor="t" anchorCtr="0"/>
                </a:tc>
                <a:tc>
                  <a:txBody>
                    <a:bodyPr/>
                    <a:p>
                      <a:pPr indent="0">
                        <a:buNone/>
                      </a:pPr>
                      <a:r>
                        <a:rPr lang="en-US" sz="1000"/>
                        <a:t>举报数量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post_Image</a:t>
                      </a:r>
                      <a:endParaRPr lang="en-US" altLang="en-US" sz="1000"/>
                    </a:p>
                  </a:txBody>
                  <a:tcPr marL="68580" marR="68580" marT="0" marB="0" vert="horz" anchor="t" anchorCtr="0"/>
                </a:tc>
                <a:tc>
                  <a:txBody>
                    <a:bodyPr/>
                    <a:p>
                      <a:pPr indent="0">
                        <a:buNone/>
                      </a:pPr>
                      <a:r>
                        <a:rPr lang="en-US" sz="1000"/>
                        <a:t>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post_isTop</a:t>
                      </a:r>
                      <a:endParaRPr lang="en-US" altLang="en-US" sz="1000"/>
                    </a:p>
                  </a:txBody>
                  <a:tcPr marL="68580" marR="68580" marT="0" marB="0" vert="horz" anchor="t" anchorCtr="0"/>
                </a:tc>
                <a:tc>
                  <a:txBody>
                    <a:bodyPr/>
                    <a:p>
                      <a:pPr indent="0">
                        <a:buNone/>
                      </a:pPr>
                      <a:r>
                        <a:rPr lang="en-US" sz="1000"/>
                        <a:t>是否为置顶帖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post_isEssential</a:t>
                      </a:r>
                      <a:endParaRPr lang="en-US" altLang="en-US" sz="1000"/>
                    </a:p>
                  </a:txBody>
                  <a:tcPr marL="68580" marR="68580" marT="0" marB="0" vert="horz" anchor="t" anchorCtr="0"/>
                </a:tc>
                <a:tc>
                  <a:txBody>
                    <a:bodyPr/>
                    <a:p>
                      <a:pPr indent="0">
                        <a:buNone/>
                      </a:pPr>
                      <a:r>
                        <a:rPr lang="en-US" sz="1000"/>
                        <a:t>是否为精华帖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7" name="表格 6"/>
          <p:cNvGraphicFramePr/>
          <p:nvPr>
            <p:custDataLst>
              <p:tags r:id="rId4"/>
            </p:custDataLst>
          </p:nvPr>
        </p:nvGraphicFramePr>
        <p:xfrm>
          <a:off x="3219450" y="2550795"/>
          <a:ext cx="5753735" cy="3045460"/>
        </p:xfrm>
        <a:graphic>
          <a:graphicData uri="http://schemas.openxmlformats.org/drawingml/2006/table">
            <a:tbl>
              <a:tblPr firstRow="1" bandRow="1">
                <a:tableStyleId>{18603FDC-E32A-4AB5-989C-0864C3EAD2B8}</a:tableStyleId>
              </a:tblPr>
              <a:tblGrid>
                <a:gridCol w="1316990"/>
                <a:gridCol w="1340485"/>
                <a:gridCol w="1437005"/>
                <a:gridCol w="919480"/>
                <a:gridCol w="739775"/>
              </a:tblGrid>
              <a:tr h="249555">
                <a:tc gridSpan="5">
                  <a:txBody>
                    <a:bodyPr/>
                    <a:p>
                      <a:pPr indent="0">
                        <a:buNone/>
                      </a:pPr>
                      <a:r>
                        <a:rPr lang="en-US" sz="1000"/>
                        <a:t>动植物科普设计（）</a:t>
                      </a:r>
                      <a:endParaRPr lang="en-US" altLang="en-US" sz="1000"/>
                    </a:p>
                  </a:txBody>
                  <a:tcPr marL="68580" marR="68580" marT="0" marB="0" vert="horz" anchor="t" anchorCtr="0"/>
                </a:tc>
                <a:tc hMerge="1">
                  <a:tcPr/>
                </a:tc>
                <a:tc hMerge="1">
                  <a:tcPr/>
                </a:tc>
                <a:tc hMerge="1">
                  <a:tcPr/>
                </a:tc>
                <a:tc hMerge="1">
                  <a:tcPr/>
                </a:tc>
              </a:tr>
              <a:tr h="249555">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49555">
                <a:tc>
                  <a:txBody>
                    <a:bodyPr/>
                    <a:p>
                      <a:pPr indent="0">
                        <a:buNone/>
                      </a:pPr>
                      <a:r>
                        <a:rPr lang="en-US" sz="1000"/>
                        <a:t>pos_ID</a:t>
                      </a:r>
                      <a:endParaRPr lang="en-US" altLang="en-US" sz="1000"/>
                    </a:p>
                  </a:txBody>
                  <a:tcPr marL="68580" marR="68580" marT="0" marB="0" vert="horz" anchor="t" anchorCtr="0"/>
                </a:tc>
                <a:tc>
                  <a:txBody>
                    <a:bodyPr/>
                    <a:p>
                      <a:pPr indent="0">
                        <a:buNone/>
                      </a:pPr>
                      <a:r>
                        <a:rPr lang="en-US" sz="1000"/>
                        <a:t>科普信息编号</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99720">
                <a:tc>
                  <a:txBody>
                    <a:bodyPr/>
                    <a:p>
                      <a:pPr indent="0">
                        <a:buNone/>
                      </a:pPr>
                      <a:r>
                        <a:rPr lang="en-US" sz="1000"/>
                        <a:t>pos</a:t>
                      </a:r>
                      <a:r>
                        <a:rPr lang="en-US" sz="1200"/>
                        <a:t>_</a:t>
                      </a:r>
                      <a:r>
                        <a:rPr lang="en-US" sz="1000"/>
                        <a:t>Type</a:t>
                      </a:r>
                      <a:endParaRPr lang="en-US" altLang="en-US" sz="1000"/>
                    </a:p>
                  </a:txBody>
                  <a:tcPr marL="68580" marR="68580" marT="0" marB="0" vert="horz" anchor="t" anchorCtr="0"/>
                </a:tc>
                <a:tc>
                  <a:txBody>
                    <a:bodyPr/>
                    <a:p>
                      <a:pPr indent="0">
                        <a:buNone/>
                      </a:pPr>
                      <a:r>
                        <a:rPr lang="en-US" sz="1000"/>
                        <a:t>科普主角类型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pos_Name</a:t>
                      </a:r>
                      <a:endParaRPr lang="en-US" altLang="en-US" sz="1000"/>
                    </a:p>
                  </a:txBody>
                  <a:tcPr marL="68580" marR="68580" marT="0" marB="0" vert="horz" anchor="t" anchorCtr="0"/>
                </a:tc>
                <a:tc>
                  <a:txBody>
                    <a:bodyPr/>
                    <a:p>
                      <a:pPr indent="0">
                        <a:buNone/>
                      </a:pPr>
                      <a:r>
                        <a:rPr lang="en-US" sz="1000"/>
                        <a:t>科普主角学名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pos_NickName</a:t>
                      </a:r>
                      <a:endParaRPr lang="en-US" altLang="en-US" sz="1000"/>
                    </a:p>
                  </a:txBody>
                  <a:tcPr marL="68580" marR="68580" marT="0" marB="0" vert="horz" anchor="t" anchorCtr="0"/>
                </a:tc>
                <a:tc>
                  <a:txBody>
                    <a:bodyPr/>
                    <a:p>
                      <a:pPr indent="0">
                        <a:buNone/>
                      </a:pPr>
                      <a:r>
                        <a:rPr lang="en-US" sz="1000"/>
                        <a:t>科普主角别名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pos_Character</a:t>
                      </a:r>
                      <a:endParaRPr lang="en-US" altLang="en-US" sz="1000"/>
                    </a:p>
                  </a:txBody>
                  <a:tcPr marL="68580" marR="68580" marT="0" marB="0" vert="horz" anchor="t" anchorCtr="0"/>
                </a:tc>
                <a:tc>
                  <a:txBody>
                    <a:bodyPr/>
                    <a:p>
                      <a:pPr indent="0">
                        <a:buNone/>
                      </a:pPr>
                      <a:r>
                        <a:rPr lang="en-US" sz="1000"/>
                        <a:t>科普主角性格</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50190">
                <a:tc>
                  <a:txBody>
                    <a:bodyPr/>
                    <a:p>
                      <a:pPr indent="0">
                        <a:buNone/>
                      </a:pPr>
                      <a:r>
                        <a:rPr lang="en-US" sz="1000"/>
                        <a:t>pos_Sex</a:t>
                      </a:r>
                      <a:endParaRPr lang="en-US" altLang="en-US" sz="1000"/>
                    </a:p>
                  </a:txBody>
                  <a:tcPr marL="68580" marR="68580" marT="0" marB="0" vert="horz" anchor="t" anchorCtr="0"/>
                </a:tc>
                <a:tc>
                  <a:txBody>
                    <a:bodyPr/>
                    <a:p>
                      <a:pPr indent="0">
                        <a:buNone/>
                      </a:pPr>
                      <a:r>
                        <a:rPr lang="en-US" sz="1000"/>
                        <a:t>科普主角性别</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pos_Condition</a:t>
                      </a:r>
                      <a:endParaRPr lang="en-US" altLang="en-US" sz="1000"/>
                    </a:p>
                  </a:txBody>
                  <a:tcPr marL="68580" marR="68580" marT="0" marB="0" vert="horz" anchor="t" anchorCtr="0"/>
                </a:tc>
                <a:tc>
                  <a:txBody>
                    <a:bodyPr/>
                    <a:p>
                      <a:pPr indent="0">
                        <a:buNone/>
                      </a:pPr>
                      <a:r>
                        <a:rPr lang="en-US" sz="1000"/>
                        <a:t>科普主角状况</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pos_Appearance</a:t>
                      </a:r>
                      <a:endParaRPr lang="en-US" altLang="en-US" sz="1000"/>
                    </a:p>
                  </a:txBody>
                  <a:tcPr marL="68580" marR="68580" marT="0" marB="0" vert="horz" anchor="t" anchorCtr="0"/>
                </a:tc>
                <a:tc>
                  <a:txBody>
                    <a:bodyPr/>
                    <a:p>
                      <a:pPr indent="0">
                        <a:buNone/>
                      </a:pPr>
                      <a:r>
                        <a:rPr lang="en-US" sz="1000"/>
                        <a:t>科普主角外貌</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pos_Location</a:t>
                      </a:r>
                      <a:endParaRPr lang="en-US" altLang="en-US" sz="1000"/>
                    </a:p>
                  </a:txBody>
                  <a:tcPr marL="68580" marR="68580" marT="0" marB="0" vert="horz" anchor="t" anchorCtr="0"/>
                </a:tc>
                <a:tc>
                  <a:txBody>
                    <a:bodyPr/>
                    <a:p>
                      <a:pPr indent="0">
                        <a:buNone/>
                      </a:pPr>
                      <a:r>
                        <a:rPr lang="en-US" sz="1000"/>
                        <a:t>科普主角所在位置</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pos_Image</a:t>
                      </a:r>
                      <a:endParaRPr lang="en-US" altLang="en-US" sz="1000"/>
                    </a:p>
                  </a:txBody>
                  <a:tcPr marL="68580" marR="68580" marT="0" marB="0" vert="horz" anchor="t" anchorCtr="0"/>
                </a:tc>
                <a:tc>
                  <a:txBody>
                    <a:bodyPr/>
                    <a:p>
                      <a:pPr indent="0">
                        <a:buNone/>
                      </a:pPr>
                      <a:r>
                        <a:rPr lang="en-US" sz="1000"/>
                        <a:t>科普主角图片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8" name="表格 7"/>
          <p:cNvGraphicFramePr/>
          <p:nvPr>
            <p:custDataLst>
              <p:tags r:id="rId5"/>
            </p:custDataLst>
          </p:nvPr>
        </p:nvGraphicFramePr>
        <p:xfrm>
          <a:off x="3201670" y="2827020"/>
          <a:ext cx="5771515" cy="2493645"/>
        </p:xfrm>
        <a:graphic>
          <a:graphicData uri="http://schemas.openxmlformats.org/drawingml/2006/table">
            <a:tbl>
              <a:tblPr firstRow="1" bandRow="1">
                <a:tableStyleId>{18603FDC-E32A-4AB5-989C-0864C3EAD2B8}</a:tableStyleId>
              </a:tblPr>
              <a:tblGrid>
                <a:gridCol w="1321435"/>
                <a:gridCol w="1344295"/>
                <a:gridCol w="1440815"/>
                <a:gridCol w="922655"/>
                <a:gridCol w="742315"/>
              </a:tblGrid>
              <a:tr h="218440">
                <a:tc gridSpan="5">
                  <a:txBody>
                    <a:bodyPr/>
                    <a:p>
                      <a:pPr indent="0">
                        <a:buNone/>
                      </a:pPr>
                      <a:r>
                        <a:rPr lang="en-US" sz="1000"/>
                        <a:t>动物城友会设计（Animal City Friends Club）[1]</a:t>
                      </a:r>
                      <a:endParaRPr lang="en-US" altLang="en-US" sz="1000"/>
                    </a:p>
                  </a:txBody>
                  <a:tcPr marL="68580" marR="68580" marT="0" marB="0" vert="horz" anchor="t" anchorCtr="0"/>
                </a:tc>
                <a:tc hMerge="1">
                  <a:tcPr/>
                </a:tc>
                <a:tc hMerge="1">
                  <a:tcPr/>
                </a:tc>
                <a:tc hMerge="1">
                  <a:tcPr/>
                </a:tc>
                <a:tc hMerge="1">
                  <a:tcPr/>
                </a:tc>
              </a:tr>
              <a:tr h="21971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61620">
                <a:tc>
                  <a:txBody>
                    <a:bodyPr/>
                    <a:p>
                      <a:pPr indent="0">
                        <a:buNone/>
                      </a:pPr>
                      <a:r>
                        <a:rPr lang="en-US" sz="1200"/>
                        <a:t>_</a:t>
                      </a:r>
                      <a:r>
                        <a:rPr lang="en-US" sz="1000"/>
                        <a:t>ID</a:t>
                      </a:r>
                      <a:endParaRPr lang="en-US" altLang="en-US" sz="1000"/>
                    </a:p>
                  </a:txBody>
                  <a:tcPr marL="68580" marR="68580" marT="0" marB="0" vert="horz" anchor="t" anchorCtr="0"/>
                </a:tc>
                <a:tc>
                  <a:txBody>
                    <a:bodyPr/>
                    <a:p>
                      <a:pPr indent="0">
                        <a:buNone/>
                      </a:pPr>
                      <a:r>
                        <a:rPr lang="en-US" sz="1000"/>
                        <a:t>活动ID</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62890">
                <a:tc>
                  <a:txBody>
                    <a:bodyPr/>
                    <a:p>
                      <a:pPr indent="0">
                        <a:buNone/>
                      </a:pPr>
                      <a:r>
                        <a:rPr lang="en-US" sz="1200"/>
                        <a:t>_PersonID</a:t>
                      </a:r>
                      <a:endParaRPr lang="en-US" altLang="en-US" sz="1200"/>
                    </a:p>
                  </a:txBody>
                  <a:tcPr marL="68580" marR="68580" marT="0" marB="0" vert="horz" anchor="t" anchorCtr="0"/>
                </a:tc>
                <a:tc>
                  <a:txBody>
                    <a:bodyPr/>
                    <a:p>
                      <a:pPr indent="0">
                        <a:buNone/>
                      </a:pPr>
                      <a:r>
                        <a:rPr lang="en-US" sz="1000"/>
                        <a:t>活动发起人ID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_Type</a:t>
                      </a:r>
                      <a:endParaRPr lang="en-US" altLang="en-US" sz="1200"/>
                    </a:p>
                  </a:txBody>
                  <a:tcPr marL="68580" marR="68580" marT="0" marB="0" vert="horz" anchor="t" anchorCtr="0"/>
                </a:tc>
                <a:tc>
                  <a:txBody>
                    <a:bodyPr/>
                    <a:p>
                      <a:pPr indent="0">
                        <a:buNone/>
                      </a:pPr>
                      <a:r>
                        <a:rPr lang="en-US" sz="1000"/>
                        <a:t>活动类型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255">
                <a:tc>
                  <a:txBody>
                    <a:bodyPr/>
                    <a:p>
                      <a:pPr indent="0">
                        <a:buNone/>
                      </a:pPr>
                      <a:r>
                        <a:rPr lang="en-US" sz="1200"/>
                        <a:t>_Num</a:t>
                      </a:r>
                      <a:endParaRPr lang="en-US" altLang="en-US" sz="1200"/>
                    </a:p>
                  </a:txBody>
                  <a:tcPr marL="68580" marR="68580" marT="0" marB="0" vert="horz" anchor="t" anchorCtr="0"/>
                </a:tc>
                <a:tc>
                  <a:txBody>
                    <a:bodyPr/>
                    <a:p>
                      <a:pPr indent="0">
                        <a:buNone/>
                      </a:pPr>
                      <a:r>
                        <a:rPr lang="en-US" sz="1000"/>
                        <a:t>活动参与人数量</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Content</a:t>
                      </a:r>
                      <a:endParaRPr lang="en-US" altLang="en-US" sz="1000"/>
                    </a:p>
                  </a:txBody>
                  <a:tcPr marL="68580" marR="68580" marT="0" marB="0" vert="horz" anchor="t" anchorCtr="0"/>
                </a:tc>
                <a:tc>
                  <a:txBody>
                    <a:bodyPr/>
                    <a:p>
                      <a:pPr indent="0">
                        <a:buNone/>
                      </a:pPr>
                      <a:r>
                        <a:rPr lang="en-US" sz="1000"/>
                        <a:t>活动内容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1620">
                <a:tc>
                  <a:txBody>
                    <a:bodyPr/>
                    <a:p>
                      <a:pPr indent="0">
                        <a:buNone/>
                      </a:pPr>
                      <a:r>
                        <a:rPr lang="en-US" sz="1200"/>
                        <a:t>_</a:t>
                      </a:r>
                      <a:r>
                        <a:rPr lang="en-US" sz="1000"/>
                        <a:t>Location</a:t>
                      </a:r>
                      <a:endParaRPr lang="en-US" altLang="en-US" sz="1000"/>
                    </a:p>
                  </a:txBody>
                  <a:tcPr marL="68580" marR="68580" marT="0" marB="0" vert="horz" anchor="t" anchorCtr="0"/>
                </a:tc>
                <a:tc>
                  <a:txBody>
                    <a:bodyPr/>
                    <a:p>
                      <a:pPr indent="0">
                        <a:buNone/>
                      </a:pPr>
                      <a:r>
                        <a:rPr lang="en-US" sz="1000"/>
                        <a:t>活动地点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Date</a:t>
                      </a:r>
                      <a:endParaRPr lang="en-US" altLang="en-US" sz="1000"/>
                    </a:p>
                  </a:txBody>
                  <a:tcPr marL="68580" marR="68580" marT="0" marB="0" vert="horz" anchor="t" anchorCtr="0"/>
                </a:tc>
                <a:tc>
                  <a:txBody>
                    <a:bodyPr/>
                    <a:p>
                      <a:pPr indent="0">
                        <a:buNone/>
                      </a:pPr>
                      <a:r>
                        <a:rPr lang="en-US" sz="1000"/>
                        <a:t>发布日期</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8440">
                <a:tc>
                  <a:txBody>
                    <a:bodyPr/>
                    <a:p>
                      <a:pPr indent="0">
                        <a:buNone/>
                      </a:pPr>
                      <a:r>
                        <a:rPr lang="en-US" sz="1000"/>
                        <a:t>activity_Image</a:t>
                      </a:r>
                      <a:endParaRPr lang="en-US" altLang="en-US" sz="1000"/>
                    </a:p>
                  </a:txBody>
                  <a:tcPr marL="68580" marR="68580" marT="0" marB="0" vert="horz" anchor="t" anchorCtr="0"/>
                </a:tc>
                <a:tc>
                  <a:txBody>
                    <a:bodyPr/>
                    <a:p>
                      <a:pPr indent="0">
                        <a:buNone/>
                      </a:pPr>
                      <a:r>
                        <a:rPr lang="en-US" sz="1000"/>
                        <a:t>活动相关介绍图</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272790" cy="529590"/>
            <a:chOff x="1873" y="424"/>
            <a:chExt cx="5154"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5043"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系统层次结构</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2" name="图片 1" descr="a6de6a245ecba13321be690ab626870"/>
          <p:cNvPicPr>
            <a:picLocks noChangeAspect="1"/>
          </p:cNvPicPr>
          <p:nvPr/>
        </p:nvPicPr>
        <p:blipFill>
          <a:blip r:embed="rId1"/>
          <a:stretch>
            <a:fillRect/>
          </a:stretch>
        </p:blipFill>
        <p:spPr>
          <a:xfrm>
            <a:off x="1588770" y="749300"/>
            <a:ext cx="7733030" cy="3853180"/>
          </a:xfrm>
          <a:prstGeom prst="rect">
            <a:avLst/>
          </a:prstGeom>
        </p:spPr>
      </p:pic>
      <p:sp>
        <p:nvSpPr>
          <p:cNvPr id="156" name="文本框 155"/>
          <p:cNvSpPr txBox="1"/>
          <p:nvPr/>
        </p:nvSpPr>
        <p:spPr>
          <a:xfrm>
            <a:off x="1858645" y="4613910"/>
            <a:ext cx="7463155" cy="1753235"/>
          </a:xfrm>
          <a:prstGeom prst="rect">
            <a:avLst/>
          </a:prstGeom>
          <a:noFill/>
          <a:ln w="9525">
            <a:noFill/>
          </a:ln>
        </p:spPr>
        <p:txBody>
          <a:bodyPr wrap="square">
            <a:spAutoFit/>
          </a:bodyPr>
          <a:p>
            <a:pPr indent="266700"/>
            <a:r>
              <a:rPr lang="zh-CN" b="1">
                <a:solidFill>
                  <a:schemeClr val="accent2">
                    <a:lumMod val="75000"/>
                  </a:schemeClr>
                </a:solidFill>
                <a:ea typeface="宋体" panose="02010600030101010101" pitchFamily="2" charset="-122"/>
              </a:rPr>
              <a:t>上图是系统的系统层次图。通过该图可以清楚地看到系统存在的板块，以及对应板块中存在的功能。首先是登录系统，有注册、忘记面和登陆的选项。其次是登录后进入用户系统，可以使用的功能有个人信息查看修改、动植物科普、论坛交流、动物城友会、通知中心等功能，其次是管理员系统，用户审核用户上传的活动信息以及科普信息，也负责处理被举报的帖子和用户。</a:t>
            </a:r>
            <a:endParaRPr lang="zh-CN" altLang="en-US"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79dafb83-0b84-466f-b979-f72043211d64}"/>
  <p:tag name="TABLE_ENDDRAG_ORIGIN_RECT" val="350*60"/>
  <p:tag name="TABLE_ENDDRAG_RECT" val="11*187*350*60"/>
</p:tagLst>
</file>

<file path=ppt/tags/tag10.xml><?xml version="1.0" encoding="utf-8"?>
<p:tagLst xmlns:p="http://schemas.openxmlformats.org/presentationml/2006/main">
  <p:tag name="KSO_WM_UNIT_TABLE_BEAUTIFY" val="smartTable{cad9034b-9788-4910-80e4-1ded1b7dc664}"/>
  <p:tag name="TABLE_ENDDRAG_ORIGIN_RECT" val="405*309"/>
  <p:tag name="TABLE_ENDDRAG_RECT" val="488*138*405*309"/>
</p:tagLst>
</file>

<file path=ppt/tags/tag11.xml><?xml version="1.0" encoding="utf-8"?>
<p:tagLst xmlns:p="http://schemas.openxmlformats.org/presentationml/2006/main">
  <p:tag name="KSO_WM_UNIT_TABLE_BEAUTIFY" val="smartTable{954ff1ef-5308-4c84-8f8b-2fc162a2e3cc}"/>
  <p:tag name="TABLE_ENDDRAG_ORIGIN_RECT" val="398*309"/>
  <p:tag name="TABLE_ENDDRAG_RECT" val="280*138*398*309"/>
</p:tagLst>
</file>

<file path=ppt/tags/tag12.xml><?xml version="1.0" encoding="utf-8"?>
<p:tagLst xmlns:p="http://schemas.openxmlformats.org/presentationml/2006/main">
  <p:tag name="KSO_WM_UNIT_TABLE_BEAUTIFY" val="smartTable{e7aaaf5f-4dcd-4469-9fc0-319fe3fb6ce9}"/>
</p:tagLst>
</file>

<file path=ppt/tags/tag13.xml><?xml version="1.0" encoding="utf-8"?>
<p:tagLst xmlns:p="http://schemas.openxmlformats.org/presentationml/2006/main">
  <p:tag name="KSO_WM_UNIT_TABLE_BEAUTIFY" val="smartTable{e6cf0878-7d75-4936-9086-34af8700b087}"/>
</p:tagLst>
</file>

<file path=ppt/tags/tag14.xml><?xml version="1.0" encoding="utf-8"?>
<p:tagLst xmlns:p="http://schemas.openxmlformats.org/presentationml/2006/main">
  <p:tag name="KSO_WM_UNIT_TABLE_BEAUTIFY" val="smartTable{ea307c14-7925-492a-8f38-e2625d2b3e5e}"/>
</p:tagLst>
</file>

<file path=ppt/tags/tag15.xml><?xml version="1.0" encoding="utf-8"?>
<p:tagLst xmlns:p="http://schemas.openxmlformats.org/presentationml/2006/main">
  <p:tag name="TABLE_ENDDRAG_ORIGIN_RECT" val="470*167"/>
  <p:tag name="TABLE_ENDDRAG_RECT" val="406*228*470*167"/>
</p:tagLst>
</file>

<file path=ppt/tags/tag16.xml><?xml version="1.0" encoding="utf-8"?>
<p:tagLst xmlns:p="http://schemas.openxmlformats.org/presentationml/2006/main">
  <p:tag name="TABLE_ENDDRAG_ORIGIN_RECT" val="392*226"/>
  <p:tag name="TABLE_ENDDRAG_RECT" val="488*113*392*226"/>
</p:tagLst>
</file>

<file path=ppt/tags/tag17.xml><?xml version="1.0" encoding="utf-8"?>
<p:tagLst xmlns:p="http://schemas.openxmlformats.org/presentationml/2006/main">
  <p:tag name="KSO_WM_UNIT_PLACING_PICTURE_USER_VIEWPORT" val="{&quot;height&quot;:10800,&quot;width&quot;:9344}"/>
</p:tagLst>
</file>

<file path=ppt/tags/tag18.xml><?xml version="1.0" encoding="utf-8"?>
<p:tagLst xmlns:p="http://schemas.openxmlformats.org/presentationml/2006/main">
  <p:tag name="KSO_WM_UNIT_PLACING_PICTURE_USER_VIEWPORT" val="{&quot;height&quot;:7501,&quot;width&quot;:3476}"/>
</p:tagLst>
</file>

<file path=ppt/tags/tag19.xml><?xml version="1.0" encoding="utf-8"?>
<p:tagLst xmlns:p="http://schemas.openxmlformats.org/presentationml/2006/main">
  <p:tag name="KSO_WM_UNIT_TABLE_BEAUTIFY" val="smartTable{cb3bf961-5d1e-42f3-af16-fc0e15bab46b}"/>
  <p:tag name="TABLE_ENDDRAG_ORIGIN_RECT" val="601*499"/>
  <p:tag name="TABLE_ENDDRAG_RECT" val="225*26*601*499"/>
</p:tagLst>
</file>

<file path=ppt/tags/tag2.xml><?xml version="1.0" encoding="utf-8"?>
<p:tagLst xmlns:p="http://schemas.openxmlformats.org/presentationml/2006/main">
  <p:tag name="KSO_WM_UNIT_TABLE_BEAUTIFY" val="smartTable{e0a2693f-1881-4fa7-91c4-5108f47b6155}"/>
  <p:tag name="TABLE_ENDDRAG_ORIGIN_RECT" val="330*83"/>
  <p:tag name="TABLE_ENDDRAG_RECT" val="14*248*330*83"/>
</p:tagLst>
</file>

<file path=ppt/tags/tag20.xml><?xml version="1.0" encoding="utf-8"?>
<p:tagLst xmlns:p="http://schemas.openxmlformats.org/presentationml/2006/main">
  <p:tag name="KSO_WM_UNIT_TABLE_BEAUTIFY" val="smartTable{7276197e-8eb2-43a4-91ff-d9296f97bdef}"/>
  <p:tag name="TABLE_ENDDRAG_ORIGIN_RECT" val="587*456"/>
  <p:tag name="TABLE_ENDDRAG_RECT" val="289*39*587*456"/>
</p:tagLst>
</file>

<file path=ppt/tags/tag21.xml><?xml version="1.0" encoding="utf-8"?>
<p:tagLst xmlns:p="http://schemas.openxmlformats.org/presentationml/2006/main">
  <p:tag name="KSO_WM_UNIT_TABLE_BEAUTIFY" val="smartTable{50a224a9-13bc-4af8-bb48-0a4187e757b2}"/>
  <p:tag name="TABLE_ENDDRAG_ORIGIN_RECT" val="583*459"/>
  <p:tag name="TABLE_ENDDRAG_RECT" val="296*34*583*459"/>
</p:tagLst>
</file>

<file path=ppt/tags/tag22.xml><?xml version="1.0" encoding="utf-8"?>
<p:tagLst xmlns:p="http://schemas.openxmlformats.org/presentationml/2006/main">
  <p:tag name="KSO_WM_UNIT_TABLE_BEAUTIFY" val="smartTable{581de47c-f803-4f7a-a37b-24e1adb70a23}"/>
</p:tagLst>
</file>

<file path=ppt/tags/tag23.xml><?xml version="1.0" encoding="utf-8"?>
<p:tagLst xmlns:p="http://schemas.openxmlformats.org/presentationml/2006/main">
  <p:tag name="ISPRING_PRESENTATION_TITLE" val="炫彩气泡简洁大气商业计划书PPT模板"/>
  <p:tag name="ISPRING_ULTRA_SCORM_COURSE_ID" val="B6BCA88A-A948-49FB-87E9-F1B64DACEF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NZMk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1kyQ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1kyQ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WTJB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NZMk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NZMk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ZMk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ZMkE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10yQ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10yQSzeoczFKAAAAawAAABsAAAB1bml2ZXJzYWwvdW5pdmVyc2FsLnBuZy54bWyzsa/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
</p:tagLst>
</file>

<file path=ppt/tags/tag3.xml><?xml version="1.0" encoding="utf-8"?>
<p:tagLst xmlns:p="http://schemas.openxmlformats.org/presentationml/2006/main">
  <p:tag name="KSO_WM_UNIT_TABLE_BEAUTIFY" val="smartTable{7097f6a6-86c5-4a47-8e6e-315d18cc7b9b}"/>
</p:tagLst>
</file>

<file path=ppt/tags/tag4.xml><?xml version="1.0" encoding="utf-8"?>
<p:tagLst xmlns:p="http://schemas.openxmlformats.org/presentationml/2006/main">
  <p:tag name="KSO_WM_UNIT_TABLE_BEAUTIFY" val="smartTable{2d68ee34-7dde-427c-bb42-1b739456a811}"/>
  <p:tag name="TABLE_ENDDRAG_ORIGIN_RECT" val="426*198"/>
  <p:tag name="TABLE_ENDDRAG_RECT" val="39*206*426*198"/>
</p:tagLst>
</file>

<file path=ppt/tags/tag5.xml><?xml version="1.0" encoding="utf-8"?>
<p:tagLst xmlns:p="http://schemas.openxmlformats.org/presentationml/2006/main">
  <p:tag name="KSO_WM_UNIT_PLACING_PICTURE_USER_VIEWPORT" val="{&quot;height&quot;:9318,&quot;width&quot;:15550}"/>
</p:tagLst>
</file>

<file path=ppt/tags/tag6.xml><?xml version="1.0" encoding="utf-8"?>
<p:tagLst xmlns:p="http://schemas.openxmlformats.org/presentationml/2006/main">
  <p:tag name="KSO_WM_UNIT_TABLE_BEAUTIFY" val="smartTable{a99487d6-9c7d-4126-b484-944519bdbeba}"/>
  <p:tag name="TABLE_ENDDRAG_ORIGIN_RECT" val="433*197"/>
  <p:tag name="TABLE_ENDDRAG_RECT" val="72*125*433*197"/>
</p:tagLst>
</file>

<file path=ppt/tags/tag7.xml><?xml version="1.0" encoding="utf-8"?>
<p:tagLst xmlns:p="http://schemas.openxmlformats.org/presentationml/2006/main">
  <p:tag name="KSO_WM_UNIT_TABLE_BEAUTIFY" val="smartTable{672b09ca-9ffd-4d43-8d0c-5d1ba4690eff}"/>
  <p:tag name="TABLE_ENDDRAG_ORIGIN_RECT" val="453*239"/>
  <p:tag name="TABLE_ENDDRAG_RECT" val="267*196*453*239"/>
</p:tagLst>
</file>

<file path=ppt/tags/tag8.xml><?xml version="1.0" encoding="utf-8"?>
<p:tagLst xmlns:p="http://schemas.openxmlformats.org/presentationml/2006/main">
  <p:tag name="KSO_WM_UNIT_TABLE_BEAUTIFY" val="smartTable{97bf7610-65bf-4808-9ee0-f4ea14979452}"/>
  <p:tag name="TABLE_ENDDRAG_ORIGIN_RECT" val="454*196"/>
  <p:tag name="TABLE_ENDDRAG_RECT" val="45*300*454*196"/>
</p:tagLst>
</file>

<file path=ppt/tags/tag9.xml><?xml version="1.0" encoding="utf-8"?>
<p:tagLst xmlns:p="http://schemas.openxmlformats.org/presentationml/2006/main">
  <p:tag name="KSO_WM_UNIT_TABLE_BEAUTIFY" val="smartTable{8262de8d-9352-4f76-811e-8ffb9e792cd7}"/>
  <p:tag name="TABLE_ENDDRAG_ORIGIN_RECT" val="401*309"/>
  <p:tag name="TABLE_ENDDRAG_RECT" val="78*169*401*309"/>
</p:tagLst>
</file>

<file path=ppt/theme/theme1.xml><?xml version="1.0" encoding="utf-8"?>
<a:theme xmlns:a="http://schemas.openxmlformats.org/drawingml/2006/main" name="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12839</Words>
  <Application>WPS 演示</Application>
  <PresentationFormat>宽屏</PresentationFormat>
  <Paragraphs>2210</Paragraphs>
  <Slides>52</Slides>
  <Notes>24</Notes>
  <HiddenSlides>0</HiddenSlides>
  <MMClips>1</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52</vt:i4>
      </vt:variant>
    </vt:vector>
  </HeadingPairs>
  <TitlesOfParts>
    <vt:vector size="72" baseType="lpstr">
      <vt:lpstr>Arial</vt:lpstr>
      <vt:lpstr>宋体</vt:lpstr>
      <vt:lpstr>Wingdings</vt:lpstr>
      <vt:lpstr>微软雅黑</vt:lpstr>
      <vt:lpstr>Lucida Sans</vt:lpstr>
      <vt:lpstr>汉仪综艺体繁</vt:lpstr>
      <vt:lpstr>锐字云字库美黑体1.0</vt:lpstr>
      <vt:lpstr>黑体</vt:lpstr>
      <vt:lpstr>Agency FB</vt:lpstr>
      <vt:lpstr>Times New Roman</vt:lpstr>
      <vt:lpstr>等线</vt:lpstr>
      <vt:lpstr>Arial Unicode MS</vt:lpstr>
      <vt:lpstr>等线 Light</vt:lpstr>
      <vt:lpstr>Times New Roman</vt:lpstr>
      <vt:lpstr>新宋体</vt:lpstr>
      <vt:lpstr>仿宋</vt:lpstr>
      <vt:lpstr>Wingdings 2</vt:lpstr>
      <vt:lpstr>Candara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炫彩气泡简洁大气商业计划书PPT模板</dc:title>
  <dc:creator>Administrator</dc:creator>
  <cp:lastModifiedBy>Hyi</cp:lastModifiedBy>
  <cp:revision>248</cp:revision>
  <dcterms:created xsi:type="dcterms:W3CDTF">2017-06-23T02:08:00Z</dcterms:created>
  <dcterms:modified xsi:type="dcterms:W3CDTF">2021-12-28T16:52:12Z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FF00E69F3AD54A2AA5FF90F23E494BB3</vt:lpwstr>
  </property>
  <property fmtid="{D5CDD505-2E9C-101B-9397-08002B2CF9AE}" pid="3" name="KSOProductBuildVer">
    <vt:lpwstr>2052-11.1.0.11194</vt:lpwstr>
  </property>
</Properties>
</file>